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67E9A5B7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A_DB28F811.xml" ContentType="application/vnd.ms-powerpoint.comments+xml"/>
  <Override PartName="/ppt/notesSlides/notesSlide6.xml" ContentType="application/vnd.openxmlformats-officedocument.presentationml.notesSlide+xml"/>
  <Override PartName="/ppt/comments/modernComment_109_782C0E5F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10_2C68C335.xml" ContentType="application/vnd.ms-powerpoint.comments+xml"/>
  <Override PartName="/ppt/notesSlides/notesSlide10.xml" ContentType="application/vnd.openxmlformats-officedocument.presentationml.notesSlide+xml"/>
  <Override PartName="/ppt/comments/modernComment_10B_66D7B847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7" r:id="rId2"/>
    <p:sldId id="257" r:id="rId3"/>
    <p:sldId id="259" r:id="rId4"/>
    <p:sldId id="278" r:id="rId5"/>
    <p:sldId id="262" r:id="rId6"/>
    <p:sldId id="266" r:id="rId7"/>
    <p:sldId id="265" r:id="rId8"/>
    <p:sldId id="264" r:id="rId9"/>
    <p:sldId id="273" r:id="rId10"/>
    <p:sldId id="272" r:id="rId11"/>
    <p:sldId id="267" r:id="rId12"/>
    <p:sldId id="275" r:id="rId13"/>
    <p:sldId id="274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DECD57-D10E-174F-836B-304712992864}" name="Louise Ainley" initials="LA" userId="470fe09952f5445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8"/>
    <p:restoredTop sz="81201"/>
  </p:normalViewPr>
  <p:slideViewPr>
    <p:cSldViewPr snapToGrid="0" snapToObjects="1">
      <p:cViewPr varScale="1">
        <p:scale>
          <a:sx n="88" d="100"/>
          <a:sy n="88" d="100"/>
        </p:scale>
        <p:origin x="10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01_67E9A5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AF9BAB-D7FB-0144-BAC9-7F72532D822F}" authorId="{59DECD57-D10E-174F-836B-304712992864}" created="2022-08-14T15:01:50.209">
    <pc:sldMkLst xmlns:pc="http://schemas.microsoft.com/office/powerpoint/2013/main/command">
      <pc:docMk/>
      <pc:sldMk cId="1743365559" sldId="257"/>
    </pc:sldMkLst>
    <p188:txBody>
      <a:bodyPr/>
      <a:lstStyle/>
      <a:p>
        <a:r>
          <a:rPr lang="en-US"/>
          <a:t>Do I include travel from IMS here?</a:t>
        </a:r>
      </a:p>
    </p188:txBody>
  </p188:cm>
</p188:cmLst>
</file>

<file path=ppt/comments/modernComment_109_782C0E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F0A09B-CF20-974C-B4C1-81F60230B13F}" authorId="{59DECD57-D10E-174F-836B-304712992864}" created="2022-08-14T15:01:40.285">
    <pc:sldMkLst xmlns:pc="http://schemas.microsoft.com/office/powerpoint/2013/main/command">
      <pc:docMk/>
      <pc:sldMk cId="2016153183" sldId="265"/>
    </pc:sldMkLst>
    <p188:txBody>
      <a:bodyPr/>
      <a:lstStyle/>
      <a:p>
        <a:r>
          <a:rPr lang="en-US"/>
          <a:t>Include comment about PB ? Add in basic immunophenotyping to image</a:t>
        </a:r>
      </a:p>
    </p188:txBody>
  </p188:cm>
</p188:cmLst>
</file>

<file path=ppt/comments/modernComment_10A_DB28F8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7A3E3A-4A53-0E47-8862-6DC33E8FA947}" authorId="{59DECD57-D10E-174F-836B-304712992864}" status="resolved" created="2022-08-14T14:30:34.697">
    <pc:sldMkLst xmlns:pc="http://schemas.microsoft.com/office/powerpoint/2013/main/command">
      <pc:docMk/>
      <pc:sldMk cId="3676895249" sldId="266"/>
    </pc:sldMkLst>
    <p188:txBody>
      <a:bodyPr/>
      <a:lstStyle/>
      <a:p>
        <a:r>
          <a:rPr lang="en-US"/>
          <a:t>Add in number of sites planned- checking with Sayeh</a:t>
        </a:r>
      </a:p>
    </p188:txBody>
  </p188:cm>
</p188:cmLst>
</file>

<file path=ppt/comments/modernComment_10B_66D7B8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981543-4316-4941-A2A5-DE2B36DEB839}" authorId="{59DECD57-D10E-174F-836B-304712992864}" created="2022-08-02T10:34:29.305">
    <pc:sldMkLst xmlns:pc="http://schemas.microsoft.com/office/powerpoint/2013/main/command">
      <pc:docMk/>
      <pc:sldMk cId="1725413447" sldId="267"/>
    </pc:sldMkLst>
    <p188:txBody>
      <a:bodyPr/>
      <a:lstStyle/>
      <a:p>
        <a:r>
          <a:rPr lang="en-US"/>
          <a:t>Not sure if this slide says much? I think it is interesting to look at longer term but with small numbers so far probably just represents sampling</a:t>
        </a:r>
      </a:p>
    </p188:txBody>
  </p188:cm>
</p188:cmLst>
</file>

<file path=ppt/comments/modernComment_110_2C68C3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5594E6-7ADA-384C-95EF-15FDCF288F8F}" authorId="{59DECD57-D10E-174F-836B-304712992864}" created="2022-08-02T14:04:14.921">
    <pc:sldMkLst xmlns:pc="http://schemas.microsoft.com/office/powerpoint/2013/main/command">
      <pc:docMk/>
      <pc:sldMk cId="745063221" sldId="272"/>
    </pc:sldMkLst>
    <p188:txBody>
      <a:bodyPr/>
      <a:lstStyle/>
      <a:p>
        <a:r>
          <a:rPr lang="en-US"/>
          <a:t>?Remove right hand side graph and instead include list of ‘other’ CGN abnormalities or table  of changes from diagnosis to new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9DDEA-85C0-40F2-A092-8B3DCB3B8D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BE0EE-23FB-4E83-8D8D-0E599D8EA8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500" dirty="0"/>
            <a:t>To understand the genomic and immune correlates of progression from MGUS/SMM to MM, integrating with clinical parameters</a:t>
          </a:r>
          <a:endParaRPr lang="en-US" sz="2500" dirty="0"/>
        </a:p>
      </dgm:t>
    </dgm:pt>
    <dgm:pt modelId="{C7608C75-E514-46E0-AB81-26E0E8533867}" type="parTrans" cxnId="{2162D3E6-CD85-4C94-8E61-57B3720D2A22}">
      <dgm:prSet/>
      <dgm:spPr/>
      <dgm:t>
        <a:bodyPr/>
        <a:lstStyle/>
        <a:p>
          <a:endParaRPr lang="en-US"/>
        </a:p>
      </dgm:t>
    </dgm:pt>
    <dgm:pt modelId="{FD616CCA-E3F2-4F91-92D1-3F5DE16BB25E}" type="sibTrans" cxnId="{2162D3E6-CD85-4C94-8E61-57B3720D2A22}">
      <dgm:prSet/>
      <dgm:spPr/>
      <dgm:t>
        <a:bodyPr/>
        <a:lstStyle/>
        <a:p>
          <a:endParaRPr lang="en-US"/>
        </a:p>
      </dgm:t>
    </dgm:pt>
    <dgm:pt modelId="{1DC05FA1-20B7-41F5-939A-334B6FBE4E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500" dirty="0"/>
            <a:t>To define clonal heterogeneity and biomarkers of progression using liquid biopsies (blood), and exploring the utility of serial samples. </a:t>
          </a:r>
          <a:endParaRPr lang="en-US" sz="2500" dirty="0"/>
        </a:p>
      </dgm:t>
    </dgm:pt>
    <dgm:pt modelId="{1AA2893D-424B-4879-93C7-0733F6D20451}" type="parTrans" cxnId="{F1CA0AF5-22B1-49FA-B329-D687560D665E}">
      <dgm:prSet/>
      <dgm:spPr/>
      <dgm:t>
        <a:bodyPr/>
        <a:lstStyle/>
        <a:p>
          <a:endParaRPr lang="en-US"/>
        </a:p>
      </dgm:t>
    </dgm:pt>
    <dgm:pt modelId="{0AFC550A-C163-4EBC-827F-A854814444C8}" type="sibTrans" cxnId="{F1CA0AF5-22B1-49FA-B329-D687560D665E}">
      <dgm:prSet/>
      <dgm:spPr/>
      <dgm:t>
        <a:bodyPr/>
        <a:lstStyle/>
        <a:p>
          <a:endParaRPr lang="en-US"/>
        </a:p>
      </dgm:t>
    </dgm:pt>
    <dgm:pt modelId="{291E4D5D-3C32-448D-A37E-E52C973BC1A1}">
      <dgm:prSet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GB" sz="2500" dirty="0"/>
            <a:t>To investigate </a:t>
          </a:r>
          <a:r>
            <a:rPr lang="en-GB" sz="2500" b="0" i="0" u="none" dirty="0"/>
            <a:t>T cell phenotype and functionality </a:t>
          </a:r>
          <a:r>
            <a:rPr lang="en-GB" sz="2500" dirty="0"/>
            <a:t>in SMM comparing stable with progressive disease. </a:t>
          </a:r>
          <a:endParaRPr lang="en-US" sz="2500" dirty="0"/>
        </a:p>
      </dgm:t>
    </dgm:pt>
    <dgm:pt modelId="{F979C338-86E3-49AC-83E9-CFDBBB8FB4E5}" type="parTrans" cxnId="{5C12C18E-9895-402A-B525-0762F86BDF77}">
      <dgm:prSet/>
      <dgm:spPr/>
      <dgm:t>
        <a:bodyPr/>
        <a:lstStyle/>
        <a:p>
          <a:endParaRPr lang="en-US"/>
        </a:p>
      </dgm:t>
    </dgm:pt>
    <dgm:pt modelId="{3308B771-A5D5-47D1-AD92-8FD17369B87D}" type="sibTrans" cxnId="{5C12C18E-9895-402A-B525-0762F86BDF77}">
      <dgm:prSet/>
      <dgm:spPr/>
      <dgm:t>
        <a:bodyPr/>
        <a:lstStyle/>
        <a:p>
          <a:endParaRPr lang="en-US"/>
        </a:p>
      </dgm:t>
    </dgm:pt>
    <dgm:pt modelId="{5AF8792C-914B-4F39-97D4-050BC4C4B779}" type="pres">
      <dgm:prSet presAssocID="{EC19DDEA-85C0-40F2-A092-8B3DCB3B8D66}" presName="root" presStyleCnt="0">
        <dgm:presLayoutVars>
          <dgm:dir/>
          <dgm:resizeHandles val="exact"/>
        </dgm:presLayoutVars>
      </dgm:prSet>
      <dgm:spPr/>
    </dgm:pt>
    <dgm:pt modelId="{2E2A60BE-E56F-4660-B493-D21AC17CE42A}" type="pres">
      <dgm:prSet presAssocID="{5FCBE0EE-23FB-4E83-8D8D-0E599D8EA8B7}" presName="compNode" presStyleCnt="0"/>
      <dgm:spPr/>
    </dgm:pt>
    <dgm:pt modelId="{FAABF4DD-4646-4D92-A8AF-43CE85405159}" type="pres">
      <dgm:prSet presAssocID="{5FCBE0EE-23FB-4E83-8D8D-0E599D8EA8B7}" presName="bgRect" presStyleLbl="bgShp" presStyleIdx="0" presStyleCnt="3" custLinFactNeighborY="-1168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AD6EF52B-89AA-44A4-8C48-C18E29562AF4}" type="pres">
      <dgm:prSet presAssocID="{5FCBE0EE-23FB-4E83-8D8D-0E599D8EA8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FE4FE197-0E9D-4FBD-A367-A207C32C8ED6}" type="pres">
      <dgm:prSet presAssocID="{5FCBE0EE-23FB-4E83-8D8D-0E599D8EA8B7}" presName="spaceRect" presStyleCnt="0"/>
      <dgm:spPr/>
    </dgm:pt>
    <dgm:pt modelId="{8CC0C2D0-4936-4A8C-8B7B-B4DAB2E01AD6}" type="pres">
      <dgm:prSet presAssocID="{5FCBE0EE-23FB-4E83-8D8D-0E599D8EA8B7}" presName="parTx" presStyleLbl="revTx" presStyleIdx="0" presStyleCnt="3" custScaleX="102052" custScaleY="100535">
        <dgm:presLayoutVars>
          <dgm:chMax val="0"/>
          <dgm:chPref val="0"/>
        </dgm:presLayoutVars>
      </dgm:prSet>
      <dgm:spPr/>
    </dgm:pt>
    <dgm:pt modelId="{588499BA-F2B1-4829-A98E-236998460C84}" type="pres">
      <dgm:prSet presAssocID="{FD616CCA-E3F2-4F91-92D1-3F5DE16BB25E}" presName="sibTrans" presStyleCnt="0"/>
      <dgm:spPr/>
    </dgm:pt>
    <dgm:pt modelId="{FC216C7E-DD7F-46F1-8A69-3FB6CA582BEC}" type="pres">
      <dgm:prSet presAssocID="{1DC05FA1-20B7-41F5-939A-334B6FBE4E07}" presName="compNode" presStyleCnt="0"/>
      <dgm:spPr/>
    </dgm:pt>
    <dgm:pt modelId="{42E74844-2419-420D-946B-88120B9DE67F}" type="pres">
      <dgm:prSet presAssocID="{1DC05FA1-20B7-41F5-939A-334B6FBE4E07}" presName="bgRect" presStyleLbl="bgShp" presStyleIdx="1" presStyleCnt="3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0F344B41-F443-4E59-925C-D8458EA3D33C}" type="pres">
      <dgm:prSet presAssocID="{1DC05FA1-20B7-41F5-939A-334B6FBE4E07}" presName="iconRect" presStyleLbl="node1" presStyleIdx="1" presStyleCnt="3" custLinFactNeighborY="25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509848F2-FD60-4038-B616-8C2B30920B21}" type="pres">
      <dgm:prSet presAssocID="{1DC05FA1-20B7-41F5-939A-334B6FBE4E07}" presName="spaceRect" presStyleCnt="0"/>
      <dgm:spPr/>
    </dgm:pt>
    <dgm:pt modelId="{A59069EC-8AC6-4E26-9424-CB632873F8CC}" type="pres">
      <dgm:prSet presAssocID="{1DC05FA1-20B7-41F5-939A-334B6FBE4E07}" presName="parTx" presStyleLbl="revTx" presStyleIdx="1" presStyleCnt="3">
        <dgm:presLayoutVars>
          <dgm:chMax val="0"/>
          <dgm:chPref val="0"/>
        </dgm:presLayoutVars>
      </dgm:prSet>
      <dgm:spPr/>
    </dgm:pt>
    <dgm:pt modelId="{68FFD08B-6DE9-4D98-B71A-08644544C656}" type="pres">
      <dgm:prSet presAssocID="{0AFC550A-C163-4EBC-827F-A854814444C8}" presName="sibTrans" presStyleCnt="0"/>
      <dgm:spPr/>
    </dgm:pt>
    <dgm:pt modelId="{C3D69CE7-7C59-4AEC-9C4B-598392E4B59C}" type="pres">
      <dgm:prSet presAssocID="{291E4D5D-3C32-448D-A37E-E52C973BC1A1}" presName="compNode" presStyleCnt="0"/>
      <dgm:spPr/>
    </dgm:pt>
    <dgm:pt modelId="{93F8BC29-849C-47E9-990D-52D2B087D32E}" type="pres">
      <dgm:prSet presAssocID="{291E4D5D-3C32-448D-A37E-E52C973BC1A1}" presName="bgRect" presStyleLbl="bgShp" presStyleIdx="2" presStyleCnt="3"/>
      <dgm:spPr>
        <a:solidFill>
          <a:schemeClr val="accent1">
            <a:lumMod val="20000"/>
            <a:lumOff val="80000"/>
          </a:schemeClr>
        </a:solidFill>
      </dgm:spPr>
    </dgm:pt>
    <dgm:pt modelId="{F41E3643-ACC7-4B28-B65E-BD1A065E2FBC}" type="pres">
      <dgm:prSet presAssocID="{291E4D5D-3C32-448D-A37E-E52C973BC1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ckey Stick Curve Graph with solid fill"/>
        </a:ext>
      </dgm:extLst>
    </dgm:pt>
    <dgm:pt modelId="{3C5B289F-4AA4-43C0-BFF6-C7E7190425D1}" type="pres">
      <dgm:prSet presAssocID="{291E4D5D-3C32-448D-A37E-E52C973BC1A1}" presName="spaceRect" presStyleCnt="0"/>
      <dgm:spPr/>
    </dgm:pt>
    <dgm:pt modelId="{7E6BF798-9B13-4D04-94DA-04AD4F30F6CC}" type="pres">
      <dgm:prSet presAssocID="{291E4D5D-3C32-448D-A37E-E52C973BC1A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B1CC7A-5406-4EF2-AE18-25376CC79244}" type="presOf" srcId="{5FCBE0EE-23FB-4E83-8D8D-0E599D8EA8B7}" destId="{8CC0C2D0-4936-4A8C-8B7B-B4DAB2E01AD6}" srcOrd="0" destOrd="0" presId="urn:microsoft.com/office/officeart/2018/2/layout/IconVerticalSolidList"/>
    <dgm:cxn modelId="{5C12C18E-9895-402A-B525-0762F86BDF77}" srcId="{EC19DDEA-85C0-40F2-A092-8B3DCB3B8D66}" destId="{291E4D5D-3C32-448D-A37E-E52C973BC1A1}" srcOrd="2" destOrd="0" parTransId="{F979C338-86E3-49AC-83E9-CFDBBB8FB4E5}" sibTransId="{3308B771-A5D5-47D1-AD92-8FD17369B87D}"/>
    <dgm:cxn modelId="{EB764DE0-A6DD-47FD-8B48-9D62299077AF}" type="presOf" srcId="{291E4D5D-3C32-448D-A37E-E52C973BC1A1}" destId="{7E6BF798-9B13-4D04-94DA-04AD4F30F6CC}" srcOrd="0" destOrd="0" presId="urn:microsoft.com/office/officeart/2018/2/layout/IconVerticalSolidList"/>
    <dgm:cxn modelId="{65241AE4-E80B-489D-9FDE-9D6F7AE3D294}" type="presOf" srcId="{EC19DDEA-85C0-40F2-A092-8B3DCB3B8D66}" destId="{5AF8792C-914B-4F39-97D4-050BC4C4B779}" srcOrd="0" destOrd="0" presId="urn:microsoft.com/office/officeart/2018/2/layout/IconVerticalSolidList"/>
    <dgm:cxn modelId="{2162D3E6-CD85-4C94-8E61-57B3720D2A22}" srcId="{EC19DDEA-85C0-40F2-A092-8B3DCB3B8D66}" destId="{5FCBE0EE-23FB-4E83-8D8D-0E599D8EA8B7}" srcOrd="0" destOrd="0" parTransId="{C7608C75-E514-46E0-AB81-26E0E8533867}" sibTransId="{FD616CCA-E3F2-4F91-92D1-3F5DE16BB25E}"/>
    <dgm:cxn modelId="{7F91C0F0-CC40-446A-98AA-05CCF57EF8ED}" type="presOf" srcId="{1DC05FA1-20B7-41F5-939A-334B6FBE4E07}" destId="{A59069EC-8AC6-4E26-9424-CB632873F8CC}" srcOrd="0" destOrd="0" presId="urn:microsoft.com/office/officeart/2018/2/layout/IconVerticalSolidList"/>
    <dgm:cxn modelId="{F1CA0AF5-22B1-49FA-B329-D687560D665E}" srcId="{EC19DDEA-85C0-40F2-A092-8B3DCB3B8D66}" destId="{1DC05FA1-20B7-41F5-939A-334B6FBE4E07}" srcOrd="1" destOrd="0" parTransId="{1AA2893D-424B-4879-93C7-0733F6D20451}" sibTransId="{0AFC550A-C163-4EBC-827F-A854814444C8}"/>
    <dgm:cxn modelId="{1D97CF9D-6A56-45D2-9959-E6EC2CA68401}" type="presParOf" srcId="{5AF8792C-914B-4F39-97D4-050BC4C4B779}" destId="{2E2A60BE-E56F-4660-B493-D21AC17CE42A}" srcOrd="0" destOrd="0" presId="urn:microsoft.com/office/officeart/2018/2/layout/IconVerticalSolidList"/>
    <dgm:cxn modelId="{D348AD04-AD8F-4202-A2B6-4A990A635BFA}" type="presParOf" srcId="{2E2A60BE-E56F-4660-B493-D21AC17CE42A}" destId="{FAABF4DD-4646-4D92-A8AF-43CE85405159}" srcOrd="0" destOrd="0" presId="urn:microsoft.com/office/officeart/2018/2/layout/IconVerticalSolidList"/>
    <dgm:cxn modelId="{30053C80-FC6E-4068-862E-4AEE7B186B25}" type="presParOf" srcId="{2E2A60BE-E56F-4660-B493-D21AC17CE42A}" destId="{AD6EF52B-89AA-44A4-8C48-C18E29562AF4}" srcOrd="1" destOrd="0" presId="urn:microsoft.com/office/officeart/2018/2/layout/IconVerticalSolidList"/>
    <dgm:cxn modelId="{1C05ACDB-F075-4936-94C3-6AA868C95E30}" type="presParOf" srcId="{2E2A60BE-E56F-4660-B493-D21AC17CE42A}" destId="{FE4FE197-0E9D-4FBD-A367-A207C32C8ED6}" srcOrd="2" destOrd="0" presId="urn:microsoft.com/office/officeart/2018/2/layout/IconVerticalSolidList"/>
    <dgm:cxn modelId="{AE3D063B-715D-4DCA-8C77-097065A14013}" type="presParOf" srcId="{2E2A60BE-E56F-4660-B493-D21AC17CE42A}" destId="{8CC0C2D0-4936-4A8C-8B7B-B4DAB2E01AD6}" srcOrd="3" destOrd="0" presId="urn:microsoft.com/office/officeart/2018/2/layout/IconVerticalSolidList"/>
    <dgm:cxn modelId="{46643E36-1908-4E3D-BEFA-6E5D10ED0694}" type="presParOf" srcId="{5AF8792C-914B-4F39-97D4-050BC4C4B779}" destId="{588499BA-F2B1-4829-A98E-236998460C84}" srcOrd="1" destOrd="0" presId="urn:microsoft.com/office/officeart/2018/2/layout/IconVerticalSolidList"/>
    <dgm:cxn modelId="{CE5E1BB8-9409-4513-8964-CFC6C54C65A4}" type="presParOf" srcId="{5AF8792C-914B-4F39-97D4-050BC4C4B779}" destId="{FC216C7E-DD7F-46F1-8A69-3FB6CA582BEC}" srcOrd="2" destOrd="0" presId="urn:microsoft.com/office/officeart/2018/2/layout/IconVerticalSolidList"/>
    <dgm:cxn modelId="{9AF2BE57-46F6-403F-B212-36EE21101E29}" type="presParOf" srcId="{FC216C7E-DD7F-46F1-8A69-3FB6CA582BEC}" destId="{42E74844-2419-420D-946B-88120B9DE67F}" srcOrd="0" destOrd="0" presId="urn:microsoft.com/office/officeart/2018/2/layout/IconVerticalSolidList"/>
    <dgm:cxn modelId="{62B53E59-294D-4C30-921C-DCF52A52C7BD}" type="presParOf" srcId="{FC216C7E-DD7F-46F1-8A69-3FB6CA582BEC}" destId="{0F344B41-F443-4E59-925C-D8458EA3D33C}" srcOrd="1" destOrd="0" presId="urn:microsoft.com/office/officeart/2018/2/layout/IconVerticalSolidList"/>
    <dgm:cxn modelId="{7943AED2-5159-435E-9AFD-A5525D0D9E28}" type="presParOf" srcId="{FC216C7E-DD7F-46F1-8A69-3FB6CA582BEC}" destId="{509848F2-FD60-4038-B616-8C2B30920B21}" srcOrd="2" destOrd="0" presId="urn:microsoft.com/office/officeart/2018/2/layout/IconVerticalSolidList"/>
    <dgm:cxn modelId="{075BD20E-24C8-4F3F-918F-F10C0408FD9F}" type="presParOf" srcId="{FC216C7E-DD7F-46F1-8A69-3FB6CA582BEC}" destId="{A59069EC-8AC6-4E26-9424-CB632873F8CC}" srcOrd="3" destOrd="0" presId="urn:microsoft.com/office/officeart/2018/2/layout/IconVerticalSolidList"/>
    <dgm:cxn modelId="{83DB3EE4-E9DA-4C1C-AB3B-EE6C4884DD8C}" type="presParOf" srcId="{5AF8792C-914B-4F39-97D4-050BC4C4B779}" destId="{68FFD08B-6DE9-4D98-B71A-08644544C656}" srcOrd="3" destOrd="0" presId="urn:microsoft.com/office/officeart/2018/2/layout/IconVerticalSolidList"/>
    <dgm:cxn modelId="{5D6D3D12-D5F2-4BF2-845A-2927F53382CB}" type="presParOf" srcId="{5AF8792C-914B-4F39-97D4-050BC4C4B779}" destId="{C3D69CE7-7C59-4AEC-9C4B-598392E4B59C}" srcOrd="4" destOrd="0" presId="urn:microsoft.com/office/officeart/2018/2/layout/IconVerticalSolidList"/>
    <dgm:cxn modelId="{866ABA08-71E6-4854-8453-B12E26D64D1D}" type="presParOf" srcId="{C3D69CE7-7C59-4AEC-9C4B-598392E4B59C}" destId="{93F8BC29-849C-47E9-990D-52D2B087D32E}" srcOrd="0" destOrd="0" presId="urn:microsoft.com/office/officeart/2018/2/layout/IconVerticalSolidList"/>
    <dgm:cxn modelId="{A11674AE-EAB9-4C41-991A-59BB7AAB6480}" type="presParOf" srcId="{C3D69CE7-7C59-4AEC-9C4B-598392E4B59C}" destId="{F41E3643-ACC7-4B28-B65E-BD1A065E2FBC}" srcOrd="1" destOrd="0" presId="urn:microsoft.com/office/officeart/2018/2/layout/IconVerticalSolidList"/>
    <dgm:cxn modelId="{7065259E-0218-4D6E-823C-BE18B91C0463}" type="presParOf" srcId="{C3D69CE7-7C59-4AEC-9C4B-598392E4B59C}" destId="{3C5B289F-4AA4-43C0-BFF6-C7E7190425D1}" srcOrd="2" destOrd="0" presId="urn:microsoft.com/office/officeart/2018/2/layout/IconVerticalSolidList"/>
    <dgm:cxn modelId="{4C7140DF-9380-4047-9AB6-0CABEA60371A}" type="presParOf" srcId="{C3D69CE7-7C59-4AEC-9C4B-598392E4B59C}" destId="{7E6BF798-9B13-4D04-94DA-04AD4F30F6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BF4DD-4646-4D92-A8AF-43CE85405159}">
      <dsp:nvSpPr>
        <dsp:cNvPr id="0" name=""/>
        <dsp:cNvSpPr/>
      </dsp:nvSpPr>
      <dsp:spPr>
        <a:xfrm>
          <a:off x="-45205" y="0"/>
          <a:ext cx="10515600" cy="123675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EF52B-89AA-44A4-8C48-C18E29562AF4}">
      <dsp:nvSpPr>
        <dsp:cNvPr id="0" name=""/>
        <dsp:cNvSpPr/>
      </dsp:nvSpPr>
      <dsp:spPr>
        <a:xfrm>
          <a:off x="328912" y="289616"/>
          <a:ext cx="680215" cy="680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0C2D0-4936-4A8C-8B7B-B4DAB2E01AD6}">
      <dsp:nvSpPr>
        <dsp:cNvPr id="0" name=""/>
        <dsp:cNvSpPr/>
      </dsp:nvSpPr>
      <dsp:spPr>
        <a:xfrm>
          <a:off x="1290041" y="8037"/>
          <a:ext cx="9270763" cy="124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0" tIns="130890" rIns="130890" bIns="1308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understand the genomic and immune correlates of progression from MGUS/SMM to MM, integrating with clinical parameters</a:t>
          </a:r>
          <a:endParaRPr lang="en-US" sz="2500" kern="1200" dirty="0"/>
        </a:p>
      </dsp:txBody>
      <dsp:txXfrm>
        <a:off x="1290041" y="8037"/>
        <a:ext cx="9270763" cy="1243372"/>
      </dsp:txXfrm>
    </dsp:sp>
    <dsp:sp modelId="{42E74844-2419-420D-946B-88120B9DE67F}">
      <dsp:nvSpPr>
        <dsp:cNvPr id="0" name=""/>
        <dsp:cNvSpPr/>
      </dsp:nvSpPr>
      <dsp:spPr>
        <a:xfrm>
          <a:off x="-45205" y="1560599"/>
          <a:ext cx="10515600" cy="123675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44B41-F443-4E59-925C-D8458EA3D33C}">
      <dsp:nvSpPr>
        <dsp:cNvPr id="0" name=""/>
        <dsp:cNvSpPr/>
      </dsp:nvSpPr>
      <dsp:spPr>
        <a:xfrm>
          <a:off x="328912" y="1856038"/>
          <a:ext cx="680215" cy="6802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069EC-8AC6-4E26-9424-CB632873F8CC}">
      <dsp:nvSpPr>
        <dsp:cNvPr id="0" name=""/>
        <dsp:cNvSpPr/>
      </dsp:nvSpPr>
      <dsp:spPr>
        <a:xfrm>
          <a:off x="1383247" y="1560599"/>
          <a:ext cx="9084352" cy="1236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0" tIns="130890" rIns="130890" bIns="1308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define clonal heterogeneity and biomarkers of progression using liquid biopsies (blood), and exploring the utility of serial samples. </a:t>
          </a:r>
          <a:endParaRPr lang="en-US" sz="2500" kern="1200" dirty="0"/>
        </a:p>
      </dsp:txBody>
      <dsp:txXfrm>
        <a:off x="1383247" y="1560599"/>
        <a:ext cx="9084352" cy="1236755"/>
      </dsp:txXfrm>
    </dsp:sp>
    <dsp:sp modelId="{93F8BC29-849C-47E9-990D-52D2B087D32E}">
      <dsp:nvSpPr>
        <dsp:cNvPr id="0" name=""/>
        <dsp:cNvSpPr/>
      </dsp:nvSpPr>
      <dsp:spPr>
        <a:xfrm>
          <a:off x="-45205" y="3106544"/>
          <a:ext cx="10515600" cy="123675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3643-ACC7-4B28-B65E-BD1A065E2FBC}">
      <dsp:nvSpPr>
        <dsp:cNvPr id="0" name=""/>
        <dsp:cNvSpPr/>
      </dsp:nvSpPr>
      <dsp:spPr>
        <a:xfrm>
          <a:off x="328912" y="3384814"/>
          <a:ext cx="680215" cy="6802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BF798-9B13-4D04-94DA-04AD4F30F6CC}">
      <dsp:nvSpPr>
        <dsp:cNvPr id="0" name=""/>
        <dsp:cNvSpPr/>
      </dsp:nvSpPr>
      <dsp:spPr>
        <a:xfrm>
          <a:off x="1383247" y="3106544"/>
          <a:ext cx="9084352" cy="1236755"/>
        </a:xfrm>
        <a:prstGeom prst="rect">
          <a:avLst/>
        </a:prstGeom>
        <a:noFill/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0" tIns="130890" rIns="130890" bIns="1308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To investigate </a:t>
          </a:r>
          <a:r>
            <a:rPr lang="en-GB" sz="2500" b="0" i="0" u="none" kern="1200" dirty="0"/>
            <a:t>T cell phenotype and functionality </a:t>
          </a:r>
          <a:r>
            <a:rPr lang="en-GB" sz="2500" kern="1200" dirty="0"/>
            <a:t>in SMM comparing stable with progressive disease. </a:t>
          </a:r>
          <a:endParaRPr lang="en-US" sz="2500" kern="1200" dirty="0"/>
        </a:p>
      </dsp:txBody>
      <dsp:txXfrm>
        <a:off x="1383247" y="3106544"/>
        <a:ext cx="9084352" cy="1236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E589-A9C8-ED4C-967D-452F879AC13F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6C58-9B67-DD44-B736-C18074D4E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54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patients who had reduced BM PC% at entry compared to diagnosis:</a:t>
            </a:r>
          </a:p>
          <a:p>
            <a:pPr marL="171450" indent="-171450">
              <a:buFontTx/>
              <a:buChar char="-"/>
            </a:pPr>
            <a:r>
              <a:rPr lang="en-US" dirty="0"/>
              <a:t>1 went from 40% to 15% on trephine, 23% on aspirate but had rising SFLC</a:t>
            </a:r>
          </a:p>
          <a:p>
            <a:pPr marL="171450" indent="-171450">
              <a:buFontTx/>
              <a:buChar char="-"/>
            </a:pPr>
            <a:r>
              <a:rPr lang="en-US" dirty="0"/>
              <a:t>1 went from 30% trephine to 8% with no change in other parameters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Reduction likely due to: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Quality of samples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Reporting variation (trephine vs aspirate)</a:t>
            </a:r>
          </a:p>
          <a:p>
            <a:pPr marL="171450" indent="-171450">
              <a:buFontTx/>
              <a:buChar char="-"/>
            </a:pPr>
            <a:r>
              <a:rPr lang="en-US" dirty="0"/>
              <a:t>Spatial heterogeneity of myeloma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Compared to paraprotein on the right where most patients have an increasing level- this may reflect a more complete assessment of disease burden than marrow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a trend to reduction in </a:t>
            </a:r>
            <a:r>
              <a:rPr lang="en-US" dirty="0" err="1"/>
              <a:t>haemoglobin</a:t>
            </a:r>
            <a:r>
              <a:rPr lang="en-US" dirty="0"/>
              <a:t> and increased bone marrow infiltration (non significant)</a:t>
            </a:r>
          </a:p>
          <a:p>
            <a:endParaRPr lang="en-US" dirty="0"/>
          </a:p>
          <a:p>
            <a:r>
              <a:rPr lang="en-US" dirty="0"/>
              <a:t>No correlations with creatinine, calcium and disease markers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1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spc="-5" dirty="0">
                <a:solidFill>
                  <a:srgbClr val="FFFFFF"/>
                </a:solidFill>
                <a:latin typeface="Franklin Gothic Book"/>
                <a:cs typeface="Source Sans Pro Light"/>
              </a:rPr>
              <a:t>Analysis of immune populations did not show correlations between immune population with clinical data including risk scores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cs typeface="Source Sans Pro Light"/>
            </a:endParaRPr>
          </a:p>
          <a:p>
            <a:endParaRPr lang="en-US" dirty="0"/>
          </a:p>
          <a:p>
            <a:r>
              <a:rPr lang="en-US" dirty="0"/>
              <a:t>We did identify that NK cells </a:t>
            </a:r>
            <a:r>
              <a:rPr lang="en-US" dirty="0" err="1"/>
              <a:t>positiviely</a:t>
            </a:r>
            <a:r>
              <a:rPr lang="en-US" dirty="0"/>
              <a:t> correlated with </a:t>
            </a:r>
            <a:r>
              <a:rPr lang="en-US" dirty="0" err="1"/>
              <a:t>tumour</a:t>
            </a:r>
            <a:r>
              <a:rPr lang="en-US" dirty="0"/>
              <a:t> (CD138+) in our cohort</a:t>
            </a:r>
          </a:p>
          <a:p>
            <a:r>
              <a:rPr lang="en-US" dirty="0"/>
              <a:t>Myeloid cells negatively correlated with T cells in this cohort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SMM risk models allow us to estimate progression</a:t>
            </a:r>
          </a:p>
          <a:p>
            <a:r>
              <a:rPr lang="en-US" dirty="0"/>
              <a:t>However these do not tell the whole story and low risk patients do progress and some high risk </a:t>
            </a:r>
            <a:r>
              <a:rPr lang="en-US" dirty="0" err="1"/>
              <a:t>pateints</a:t>
            </a:r>
            <a:r>
              <a:rPr lang="en-US" dirty="0"/>
              <a:t> remain stable</a:t>
            </a:r>
          </a:p>
          <a:p>
            <a:r>
              <a:rPr lang="en-US" dirty="0"/>
              <a:t>Therefore there remains a need to </a:t>
            </a:r>
            <a:r>
              <a:rPr lang="en-US" dirty="0" err="1"/>
              <a:t>characterise</a:t>
            </a:r>
            <a:r>
              <a:rPr lang="en-US" dirty="0"/>
              <a:t> high risk SMM more accurately</a:t>
            </a:r>
          </a:p>
          <a:p>
            <a:r>
              <a:rPr lang="en-US" dirty="0"/>
              <a:t>Particularly to identify patients who may benefit from treatment/ clinical trial entry in the future</a:t>
            </a:r>
          </a:p>
          <a:p>
            <a:endParaRPr lang="en-US" dirty="0"/>
          </a:p>
          <a:p>
            <a:r>
              <a:rPr lang="en-US" dirty="0"/>
              <a:t>SMM is a relatively rare condition for each hospital or clinic and we identified a need to coordinate care in the UK and identify an interest group</a:t>
            </a:r>
          </a:p>
          <a:p>
            <a:r>
              <a:rPr lang="en-US" dirty="0"/>
              <a:t>Particularly to plan for interventional studies in the future</a:t>
            </a:r>
          </a:p>
          <a:p>
            <a:r>
              <a:rPr lang="en-US" dirty="0"/>
              <a:t>Only UK based SMM clinical trial</a:t>
            </a:r>
          </a:p>
          <a:p>
            <a:r>
              <a:rPr lang="en-US" dirty="0"/>
              <a:t>COSMOS: observational prospective study running in England and Wales</a:t>
            </a:r>
          </a:p>
          <a:p>
            <a:endParaRPr lang="en-US" dirty="0"/>
          </a:p>
          <a:p>
            <a:r>
              <a:rPr lang="en-US" dirty="0"/>
              <a:t>I will present an outline of our study and some early results from our first year of recruitment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Inclusion criteria:</a:t>
            </a:r>
          </a:p>
          <a:p>
            <a:pPr marL="171450" indent="-171450">
              <a:buFontTx/>
              <a:buChar char="-"/>
            </a:pPr>
            <a:r>
              <a:rPr lang="en-US" dirty="0"/>
              <a:t>Any SMM patients – either new diagnosis or previously diagnosed, some MGUS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Who have no evidence of symptomatic myeloma damage or rapidly progressive markers suggestive of progression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SLiM</a:t>
            </a:r>
            <a:r>
              <a:rPr lang="en-US" dirty="0"/>
              <a:t> CRAB patients can be included if being managed as SMM</a:t>
            </a:r>
          </a:p>
          <a:p>
            <a:endParaRPr lang="en-US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Exploring utility of serial samples so patients have assessments at baseline and periodically over time and progression.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collect regular samples of blood, and follow up bone marrows to track changes over time, both in those that progress, and those that do not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9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sites: 11</a:t>
            </a:r>
          </a:p>
          <a:p>
            <a:endParaRPr lang="en-US" dirty="0"/>
          </a:p>
          <a:p>
            <a:r>
              <a:rPr lang="en-US" dirty="0"/>
              <a:t>Number of patients: 95 as of 1</a:t>
            </a:r>
            <a:r>
              <a:rPr lang="en-US" baseline="30000" dirty="0"/>
              <a:t>st</a:t>
            </a:r>
            <a:r>
              <a:rPr lang="en-US" dirty="0"/>
              <a:t> August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labarotory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workflow is briefly outlined here: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take marrow/ PB and isolate tumour and MNCs fresh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present our early results from our basic phenotyping panel that is performed fresh on each sample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also undertaking detailed immune phenotyping via a myeloid flow panel and lymphoid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panel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 T cell work will be presented by my colleague Kane Foster on Saturday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patients progress/ over time we will correlate these with sequential PB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Reasons for off study include progression (7), withdrew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spc="-5" dirty="0">
                <a:solidFill>
                  <a:srgbClr val="FFFFFF"/>
                </a:solidFill>
                <a:latin typeface="Franklin Gothic Book"/>
                <a:cs typeface="Source Sans Pro Light"/>
              </a:rPr>
              <a:t>Our SMM patients had an expected distribution of patients across risk scores with heterogeneity across different scoring systems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cs typeface="Source Sans Pro Light"/>
            </a:endParaRPr>
          </a:p>
          <a:p>
            <a:endParaRPr lang="en-US" dirty="0"/>
          </a:p>
          <a:p>
            <a:r>
              <a:rPr lang="en-US" dirty="0"/>
              <a:t>Pie chart on the right shows Mayo 202020 score at diagnosis (not available for all patients)</a:t>
            </a:r>
          </a:p>
          <a:p>
            <a:r>
              <a:rPr lang="en-US" dirty="0"/>
              <a:t>The table on the left shows variation in </a:t>
            </a:r>
            <a:r>
              <a:rPr lang="en-US" dirty="0" err="1"/>
              <a:t>proporiation</a:t>
            </a:r>
            <a:r>
              <a:rPr lang="en-US" dirty="0"/>
              <a:t> of patients that are high risk across the different scoring systems, in line with other published cohorts</a:t>
            </a:r>
          </a:p>
          <a:p>
            <a:r>
              <a:rPr lang="en-US" dirty="0"/>
              <a:t>Our patients are representative: they do not significantly differ in risk profiles compared to published data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IMWG 2020 paper:</a:t>
            </a:r>
          </a:p>
          <a:p>
            <a:endParaRPr lang="en-US" dirty="0"/>
          </a:p>
          <a:p>
            <a:r>
              <a:rPr lang="en-US" dirty="0"/>
              <a:t>Mayo 202020</a:t>
            </a:r>
          </a:p>
          <a:p>
            <a:r>
              <a:rPr lang="en-US" dirty="0"/>
              <a:t>Low 38%</a:t>
            </a:r>
          </a:p>
          <a:p>
            <a:r>
              <a:rPr lang="en-US" dirty="0"/>
              <a:t>Int 33%</a:t>
            </a:r>
          </a:p>
          <a:p>
            <a:r>
              <a:rPr lang="en-US" dirty="0"/>
              <a:t>High 29%</a:t>
            </a:r>
          </a:p>
          <a:p>
            <a:endParaRPr lang="en-US" dirty="0"/>
          </a:p>
          <a:p>
            <a:r>
              <a:rPr lang="en-US" dirty="0"/>
              <a:t>Score with CGN</a:t>
            </a:r>
          </a:p>
          <a:p>
            <a:r>
              <a:rPr lang="en-US" dirty="0"/>
              <a:t>Low 33%</a:t>
            </a:r>
          </a:p>
          <a:p>
            <a:r>
              <a:rPr lang="en-US" dirty="0"/>
              <a:t>Low int 33%</a:t>
            </a:r>
          </a:p>
          <a:p>
            <a:r>
              <a:rPr lang="en-US" dirty="0"/>
              <a:t>Int 26%</a:t>
            </a:r>
          </a:p>
          <a:p>
            <a:r>
              <a:rPr lang="en-US" dirty="0"/>
              <a:t>High 9%</a:t>
            </a:r>
          </a:p>
          <a:p>
            <a:endParaRPr lang="en-US" dirty="0"/>
          </a:p>
          <a:p>
            <a:r>
              <a:rPr lang="en-US" dirty="0"/>
              <a:t>Individualised risk score</a:t>
            </a:r>
          </a:p>
          <a:p>
            <a:r>
              <a:rPr lang="en-US" dirty="0"/>
              <a:t>Low 35%</a:t>
            </a:r>
          </a:p>
          <a:p>
            <a:r>
              <a:rPr lang="en-US" dirty="0"/>
              <a:t>Low-int 38%</a:t>
            </a:r>
          </a:p>
          <a:p>
            <a:r>
              <a:rPr lang="en-US" dirty="0"/>
              <a:t>Int 19%</a:t>
            </a:r>
          </a:p>
          <a:p>
            <a:r>
              <a:rPr lang="en-US" dirty="0"/>
              <a:t>High 7%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*other includes: gain TP53, hypodiploidy, monosomy 13, loss 16q, loss 1p, IgH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A6C58-9B67-DD44-B736-C18074D4E5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2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ACF2-CBF6-C8C1-EB44-BA1B3C652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8EFE7-47B4-3241-BDFE-24B980235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C56E-01F8-A857-4531-D0A1DDA7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489FB-442A-BB69-924C-69076758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D78ED-58D1-5D3E-4B8B-B81B0187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8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5555-5EB5-D1A4-E5EF-E4D19E986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FC442-551A-4443-C8AA-8164F93DA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5576D-A5DA-E3C0-BE27-07775A7E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F100-89DD-4843-B7E4-6ABC3700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A231C-D38B-2818-45FB-080D4E25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1550F-F094-D358-B1E4-E8787F5D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F77C-30D8-F3EE-8045-50FFFB33A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2352-0C7E-4698-6D19-A929B6EF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1FCD6-17FB-677F-C83B-008C9973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346BB-A5FA-0C9A-632B-9E7C6152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1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7A0B-C14B-74B5-7A0A-2BC25E88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3BF9-EC66-C285-3576-9B6F19BD4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0592-D015-AC9D-754E-1FB0314C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36F7A-A4B6-A07D-BC5C-7E046FE7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3278E-7116-3A18-C88B-F9E88192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EF2E-A725-F88A-3323-5F4D67C0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5C591-880C-F16A-70D0-626719283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D5C36-0D56-A7F0-95E0-63DD3616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5820-3974-FC77-EDCD-3F9B9B80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99EB6-25B3-1E9E-12BD-C18878DD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450B-D41A-931F-1D05-26066546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642C-DB27-1F32-71A4-BEC69483F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851A9-3F46-3F77-40B1-EE8BDBA6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CDFE-E9BD-7485-9E0C-7B0F23A5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33C0-2E19-FB9E-F0C2-7B7757CF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864ED-41EC-9EAD-E7A0-AEA9DE4D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7675-D65F-15D2-9418-45B04542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89380-E42B-5F0F-2A4C-EC77815D5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4F77C-A73D-6707-84C5-73D86A0DD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30295-41E7-A4D8-5A47-567637AF1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4D0F5-4901-DEAA-EC14-01EA2C421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D02B3-854F-30A3-C718-A7799108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0FF93-CAB3-CFEE-EFE6-CAE6882E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3632D-3EFA-3A9B-C692-ECE15D35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6951-E4CA-A9B4-AA82-8F539063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7319A-ED2E-05F2-98A4-E63DFBC6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809D2-BFF4-2DD7-0325-75A025F6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45A21-6021-8533-CBA4-97201160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8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DF2E8-3633-FA00-DE22-88A68A94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A1670-6D7C-BC07-8AE5-8A92F526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EC291-574C-0D74-F995-891A5A4E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A279-01B0-5238-BCB4-77A6864F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77808-DB6F-0316-C104-D5ED8241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92DDB-2F78-5C63-DE16-22E42C919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99EF-60F8-AF72-2345-A6BC5E14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35D24-6E03-D74C-B9CA-27D26EC7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D1342-B3E1-2853-5EE9-B77356FE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3087-4AE1-0863-2472-58B01DF2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716CE-5F8C-A9E6-ABAA-C6BE33EB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83298-A6A1-BC28-32F6-68198CDA1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D057E-CC5A-4DD9-958B-182B0C5B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3B833-201D-9D4D-1845-303A8C3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506FC-5274-7057-B815-EEB0F9CE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7FBEA-74DD-E498-1877-9B55007D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C5A06-8109-4EED-EB6B-0B60D00A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F92B-3BD1-5DD0-2929-CD63CE693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23E4-8F74-A645-99BF-BD33E1B23A7B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43C1-3829-60CF-44AB-EF894758B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C709D-DF75-938F-BC2A-6387BAF6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FBA4-DAAA-2B46-9C82-64324BCDF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4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2C68C335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B_66D7B847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1_67E9A5B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DB28F81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782C0E5F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A925-9818-6E6A-A059-14840E59C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5368"/>
            <a:ext cx="12362121" cy="1275907"/>
          </a:xfrm>
        </p:spPr>
        <p:txBody>
          <a:bodyPr>
            <a:noAutofit/>
          </a:bodyPr>
          <a:lstStyle/>
          <a:p>
            <a:r>
              <a:rPr lang="en-GB" sz="3800" u="sng" dirty="0">
                <a:latin typeface="+mn-lt"/>
              </a:rPr>
              <a:t>C</a:t>
            </a:r>
            <a:r>
              <a:rPr lang="en-GB" sz="3800" dirty="0">
                <a:latin typeface="+mn-lt"/>
              </a:rPr>
              <a:t>haracterising risk and biology </a:t>
            </a:r>
            <a:r>
              <a:rPr lang="en-GB" sz="3800" u="sng" dirty="0">
                <a:latin typeface="+mn-lt"/>
              </a:rPr>
              <a:t>O</a:t>
            </a:r>
            <a:r>
              <a:rPr lang="en-GB" sz="3800" dirty="0">
                <a:latin typeface="+mn-lt"/>
              </a:rPr>
              <a:t>f </a:t>
            </a:r>
            <a:r>
              <a:rPr lang="en-GB" sz="3800" u="sng" dirty="0">
                <a:latin typeface="+mn-lt"/>
              </a:rPr>
              <a:t>S</a:t>
            </a:r>
            <a:r>
              <a:rPr lang="en-GB" sz="3800" dirty="0">
                <a:latin typeface="+mn-lt"/>
              </a:rPr>
              <a:t>mouldering </a:t>
            </a:r>
            <a:r>
              <a:rPr lang="en-GB" sz="3800" u="sng" dirty="0">
                <a:latin typeface="+mn-lt"/>
              </a:rPr>
              <a:t>M</a:t>
            </a:r>
            <a:r>
              <a:rPr lang="en-GB" sz="3800" dirty="0">
                <a:latin typeface="+mn-lt"/>
              </a:rPr>
              <a:t>yeloma for early detection </a:t>
            </a:r>
            <a:r>
              <a:rPr lang="en-GB" sz="3800" u="sng" dirty="0">
                <a:latin typeface="+mn-lt"/>
              </a:rPr>
              <a:t>O</a:t>
            </a:r>
            <a:r>
              <a:rPr lang="en-GB" sz="3800" dirty="0">
                <a:latin typeface="+mn-lt"/>
              </a:rPr>
              <a:t>f </a:t>
            </a:r>
            <a:r>
              <a:rPr lang="en-GB" sz="3800" u="sng" dirty="0">
                <a:latin typeface="+mn-lt"/>
              </a:rPr>
              <a:t>S</a:t>
            </a:r>
            <a:r>
              <a:rPr lang="en-GB" sz="3800" dirty="0">
                <a:latin typeface="+mn-lt"/>
              </a:rPr>
              <a:t>ymptomatic myeloma: COSMOS, a prospective observational study in smouldering myeloma</a:t>
            </a:r>
            <a:endParaRPr lang="en-US" sz="3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91D71-BDA6-0E5D-6D5F-CB932938E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176" y="398307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Louise </a:t>
            </a:r>
            <a:r>
              <a:rPr lang="en-US" dirty="0" err="1"/>
              <a:t>Ainley</a:t>
            </a:r>
            <a:r>
              <a:rPr lang="en-US" dirty="0"/>
              <a:t>*, Elise Rees*, </a:t>
            </a:r>
            <a:r>
              <a:rPr lang="en-US" dirty="0" err="1"/>
              <a:t>Sayeh</a:t>
            </a:r>
            <a:r>
              <a:rPr lang="en-US" dirty="0"/>
              <a:t> </a:t>
            </a:r>
            <a:r>
              <a:rPr lang="en-US" dirty="0" err="1"/>
              <a:t>Faroughi</a:t>
            </a:r>
            <a:r>
              <a:rPr lang="en-US" dirty="0"/>
              <a:t>, </a:t>
            </a:r>
            <a:r>
              <a:rPr lang="en-US" dirty="0" err="1"/>
              <a:t>Gwennan</a:t>
            </a:r>
            <a:r>
              <a:rPr lang="en-US" dirty="0"/>
              <a:t> Ward, Grant Vallance, Kane Foster, Selina </a:t>
            </a:r>
            <a:r>
              <a:rPr lang="en-US" dirty="0" err="1"/>
              <a:t>Chavda</a:t>
            </a:r>
            <a:r>
              <a:rPr lang="en-US" dirty="0"/>
              <a:t>, Firas Al-</a:t>
            </a:r>
            <a:r>
              <a:rPr lang="en-US" dirty="0" err="1"/>
              <a:t>Kaisi</a:t>
            </a:r>
            <a:r>
              <a:rPr lang="en-US" dirty="0"/>
              <a:t>, </a:t>
            </a:r>
            <a:r>
              <a:rPr lang="en-US" dirty="0" err="1"/>
              <a:t>Ceri</a:t>
            </a:r>
            <a:r>
              <a:rPr lang="en-US" dirty="0"/>
              <a:t> Bygrave, Hannah Hunter, </a:t>
            </a:r>
            <a:r>
              <a:rPr lang="en-US" dirty="0" err="1"/>
              <a:t>Jindrinska</a:t>
            </a:r>
            <a:r>
              <a:rPr lang="en-US" dirty="0"/>
              <a:t> Lindsay, </a:t>
            </a:r>
            <a:r>
              <a:rPr lang="en-US" dirty="0" err="1"/>
              <a:t>Agapi</a:t>
            </a:r>
            <a:r>
              <a:rPr lang="en-US" dirty="0"/>
              <a:t> </a:t>
            </a:r>
            <a:r>
              <a:rPr lang="en-US" dirty="0" err="1"/>
              <a:t>Parcharidou</a:t>
            </a:r>
            <a:r>
              <a:rPr lang="en-US" dirty="0"/>
              <a:t>, Lydia Lee, Karthik Ramasamy, Kwee Yong</a:t>
            </a:r>
          </a:p>
          <a:p>
            <a:r>
              <a:rPr lang="en-US" sz="1900" dirty="0"/>
              <a:t>* Both authors contributed equally to this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F8940-994B-F404-C860-7AFFAA6A7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29" y="5139650"/>
            <a:ext cx="3272294" cy="2020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EF86D-D5C6-FE6C-CED6-7FF49A04F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69" y="116958"/>
            <a:ext cx="3479087" cy="1068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BA426-1263-6DDC-6D31-4D8E3A221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" y="5441339"/>
            <a:ext cx="3243943" cy="1416661"/>
          </a:xfrm>
          <a:prstGeom prst="rect">
            <a:avLst/>
          </a:prstGeom>
        </p:spPr>
      </p:pic>
      <p:pic>
        <p:nvPicPr>
          <p:cNvPr id="7" name="Picture 2" descr="A Global Exchange of Exceptional Science">
            <a:extLst>
              <a:ext uri="{FF2B5EF4-FFF2-40B4-BE49-F238E27FC236}">
                <a16:creationId xmlns:a16="http://schemas.microsoft.com/office/drawing/2014/main" id="{8C116B8A-19B8-044D-9AE0-E8F3DFB19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2818" y="0"/>
            <a:ext cx="5339181" cy="14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4D4AC-2A0C-52B0-A2BB-E43885145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65" y="5788552"/>
            <a:ext cx="4402455" cy="9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8F63F0-DBD7-3381-EFC6-09255631970A}"/>
              </a:ext>
            </a:extLst>
          </p:cNvPr>
          <p:cNvGrpSpPr/>
          <p:nvPr/>
        </p:nvGrpSpPr>
        <p:grpSpPr>
          <a:xfrm>
            <a:off x="-3" y="226571"/>
            <a:ext cx="12202510" cy="827493"/>
            <a:chOff x="-2" y="556807"/>
            <a:chExt cx="4792366" cy="827493"/>
          </a:xfrm>
          <a:solidFill>
            <a:srgbClr val="489CAF"/>
          </a:solidFill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AB6C76E8-DEDD-8B2F-2E37-159D03BE7F9D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88F5B7CD-6BB8-3F23-4E86-BE1E9024F328}"/>
                </a:ext>
              </a:extLst>
            </p:cNvPr>
            <p:cNvSpPr txBox="1"/>
            <p:nvPr/>
          </p:nvSpPr>
          <p:spPr>
            <a:xfrm>
              <a:off x="36885" y="774700"/>
              <a:ext cx="4755479" cy="536044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4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Cytogenetic risk correlated with paraprotein level at study entry</a:t>
              </a:r>
              <a:endParaRPr kumimoji="0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187F600-257E-F569-7850-CD1BD78A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CB5CA-4C7B-11C3-0A72-CD65483C5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D02EF-32FE-3E10-8C95-524A6E2D47FF}"/>
              </a:ext>
            </a:extLst>
          </p:cNvPr>
          <p:cNvSpPr txBox="1"/>
          <p:nvPr/>
        </p:nvSpPr>
        <p:spPr>
          <a:xfrm>
            <a:off x="3485717" y="6146030"/>
            <a:ext cx="6257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1q gain, t(11;14) and normal were the commonest FISH results</a:t>
            </a:r>
          </a:p>
          <a:p>
            <a:r>
              <a:rPr lang="en-US" dirty="0"/>
              <a:t>* high risk CGN abnormalities</a:t>
            </a:r>
          </a:p>
          <a:p>
            <a:endParaRPr lang="en-US" dirty="0"/>
          </a:p>
        </p:txBody>
      </p:sp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28E58306-CAC7-E11E-AF76-2A1723A8B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158" y="1472329"/>
            <a:ext cx="3888479" cy="4418726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F7AA20C7-DEB3-EFFC-F1EF-ECD40393D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270" y="1381141"/>
            <a:ext cx="5416611" cy="40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32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8F63F0-DBD7-3381-EFC6-09255631970A}"/>
              </a:ext>
            </a:extLst>
          </p:cNvPr>
          <p:cNvGrpSpPr/>
          <p:nvPr/>
        </p:nvGrpSpPr>
        <p:grpSpPr>
          <a:xfrm>
            <a:off x="-3" y="226571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AB6C76E8-DEDD-8B2F-2E37-159D03BE7F9D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88F5B7CD-6BB8-3F23-4E86-BE1E9024F328}"/>
                </a:ext>
              </a:extLst>
            </p:cNvPr>
            <p:cNvSpPr txBox="1"/>
            <p:nvPr/>
          </p:nvSpPr>
          <p:spPr>
            <a:xfrm>
              <a:off x="93104" y="774700"/>
              <a:ext cx="4588728" cy="566822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Variations in marrow infiltration on follow up sampling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187F600-257E-F569-7850-CD1BD78A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CB5CA-4C7B-11C3-0A72-CD65483C5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220011-8B97-4A02-47F2-87EFBDF62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41" y="1521403"/>
            <a:ext cx="5195208" cy="4301997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3CA55E2A-24D5-8672-82B8-86AA3708C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51" y="1719943"/>
            <a:ext cx="5129321" cy="41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134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8F63F0-DBD7-3381-EFC6-09255631970A}"/>
              </a:ext>
            </a:extLst>
          </p:cNvPr>
          <p:cNvGrpSpPr/>
          <p:nvPr/>
        </p:nvGrpSpPr>
        <p:grpSpPr>
          <a:xfrm>
            <a:off x="-3" y="226571"/>
            <a:ext cx="12192002" cy="1097071"/>
            <a:chOff x="-2" y="556807"/>
            <a:chExt cx="4788239" cy="1097071"/>
          </a:xfrm>
          <a:solidFill>
            <a:srgbClr val="489CAF"/>
          </a:solidFill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AB6C76E8-DEDD-8B2F-2E37-159D03BE7F9D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88F5B7CD-6BB8-3F23-4E86-BE1E9024F328}"/>
                </a:ext>
              </a:extLst>
            </p:cNvPr>
            <p:cNvSpPr txBox="1"/>
            <p:nvPr/>
          </p:nvSpPr>
          <p:spPr>
            <a:xfrm>
              <a:off x="-2" y="656169"/>
              <a:ext cx="4788239" cy="99770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469900" lvl="1" algn="ctr">
                <a:spcBef>
                  <a:spcPts val="100"/>
                </a:spcBef>
                <a:defRPr/>
              </a:pPr>
              <a:r>
                <a:rPr lang="en-GB" sz="32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On correlative analysis haemoglobin level and presence of immune paresis were significantly associated with paraprotein level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A0CB5CA-4C7B-11C3-0A72-CD65483C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7F600-257E-F569-7850-CD1BD78A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B4F23311-2F52-B66B-5730-F561214A2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0" y="1854805"/>
            <a:ext cx="6427942" cy="3856765"/>
          </a:xfrm>
          <a:prstGeom prst="rect">
            <a:avLst/>
          </a:prstGeom>
        </p:spPr>
      </p:pic>
      <p:pic>
        <p:nvPicPr>
          <p:cNvPr id="24" name="Picture 23" descr="Chart, scatter chart&#10;&#10;Description automatically generated">
            <a:extLst>
              <a:ext uri="{FF2B5EF4-FFF2-40B4-BE49-F238E27FC236}">
                <a16:creationId xmlns:a16="http://schemas.microsoft.com/office/drawing/2014/main" id="{A5954B90-B6E8-80B3-252B-4D3C000B7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740" y="1854805"/>
            <a:ext cx="4008341" cy="38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6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0CB5CA-4C7B-11C3-0A72-CD65483C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7F600-257E-F569-7850-CD1BD78A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D4C15A-7ED6-D90C-FCDA-5F7D7158868D}"/>
              </a:ext>
            </a:extLst>
          </p:cNvPr>
          <p:cNvSpPr txBox="1"/>
          <p:nvPr/>
        </p:nvSpPr>
        <p:spPr>
          <a:xfrm>
            <a:off x="3276598" y="576540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BM NK cells positively correlated with tumour (CD138</a:t>
            </a:r>
            <a:r>
              <a:rPr lang="en-GB" baseline="30000" dirty="0"/>
              <a:t>+</a:t>
            </a:r>
            <a:r>
              <a:rPr lang="en-GB" dirty="0"/>
              <a:t>) BM myeloid cells negatively correlated with T cells</a:t>
            </a:r>
            <a:endParaRPr lang="en-US" dirty="0"/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4629CA7B-D0D2-3DF7-B62D-1866E39D3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1369698"/>
            <a:ext cx="5381675" cy="4268854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79D24C76-0617-4CA0-1CF3-D71A049F7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875" y="1294573"/>
            <a:ext cx="5946568" cy="42688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EA375D-0588-451F-8593-FAFF858188ED}"/>
              </a:ext>
            </a:extLst>
          </p:cNvPr>
          <p:cNvGrpSpPr/>
          <p:nvPr/>
        </p:nvGrpSpPr>
        <p:grpSpPr>
          <a:xfrm>
            <a:off x="-3" y="226571"/>
            <a:ext cx="12192002" cy="1097071"/>
            <a:chOff x="-2" y="556807"/>
            <a:chExt cx="4788239" cy="1097071"/>
          </a:xfrm>
          <a:solidFill>
            <a:srgbClr val="489CAF"/>
          </a:solidFill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766EDEF2-212D-4BCD-9B16-12E8A0DF7F64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7F2185FD-3FDA-4814-9362-0138F0FB859B}"/>
                </a:ext>
              </a:extLst>
            </p:cNvPr>
            <p:cNvSpPr txBox="1"/>
            <p:nvPr/>
          </p:nvSpPr>
          <p:spPr>
            <a:xfrm>
              <a:off x="-2" y="656169"/>
              <a:ext cx="4788239" cy="99770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Analysis of immune populations did not show correlations with clinical data including risk scores </a:t>
              </a: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23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8F63F0-DBD7-3381-EFC6-09255631970A}"/>
              </a:ext>
            </a:extLst>
          </p:cNvPr>
          <p:cNvGrpSpPr/>
          <p:nvPr/>
        </p:nvGrpSpPr>
        <p:grpSpPr>
          <a:xfrm>
            <a:off x="-2" y="267290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AB6C76E8-DEDD-8B2F-2E37-159D03BE7F9D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88F5B7CD-6BB8-3F23-4E86-BE1E9024F328}"/>
                </a:ext>
              </a:extLst>
            </p:cNvPr>
            <p:cNvSpPr txBox="1"/>
            <p:nvPr/>
          </p:nvSpPr>
          <p:spPr>
            <a:xfrm>
              <a:off x="665956" y="745672"/>
              <a:ext cx="3581400" cy="628377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Conclusions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A0CB5CA-4C7B-11C3-0A72-CD65483C5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7F600-257E-F569-7850-CD1BD78A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29C80-4469-9DEA-E0FC-C00D0498A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COSMOS is a prospective observational study exploring serial sampling in precursor patients </a:t>
            </a:r>
          </a:p>
          <a:p>
            <a:r>
              <a:rPr lang="en-US" dirty="0"/>
              <a:t>Establishing UK interest and planning for interventional studies for our high-risk patients</a:t>
            </a:r>
          </a:p>
          <a:p>
            <a:r>
              <a:rPr lang="en-US" dirty="0"/>
              <a:t>We have shown good uptake in clinical trials in UK SMM patients and recruited a representative population based on other published data</a:t>
            </a:r>
          </a:p>
          <a:p>
            <a:r>
              <a:rPr lang="en-US" dirty="0"/>
              <a:t>Early results of basic immunophenotyping illustrate heterogeneity of this condition and the need for more detailed longitudinal analysis</a:t>
            </a:r>
          </a:p>
        </p:txBody>
      </p:sp>
    </p:spTree>
    <p:extLst>
      <p:ext uri="{BB962C8B-B14F-4D97-AF65-F5344CB8AC3E}">
        <p14:creationId xmlns:p14="http://schemas.microsoft.com/office/powerpoint/2010/main" val="295766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FB34B-D810-8B9E-8D93-4E0CEC191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920" y="1731962"/>
            <a:ext cx="40930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COSMOS team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/>
              <a:t>Prof Kwee Yong	         Dr Lydia Lee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/>
              <a:t>Dr Karthik Ramasamy    Dr Elise Rees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 err="1"/>
              <a:t>Sayeh</a:t>
            </a:r>
            <a:r>
              <a:rPr lang="en-US" sz="1900" dirty="0"/>
              <a:t> Foroughi 	         Kane Foster </a:t>
            </a:r>
            <a:r>
              <a:rPr lang="en-US" sz="1900" dirty="0" err="1"/>
              <a:t>Gwennan</a:t>
            </a:r>
            <a:r>
              <a:rPr lang="en-US" sz="1900" dirty="0"/>
              <a:t> Ward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UCL myeloma lab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Selina </a:t>
            </a:r>
            <a:r>
              <a:rPr lang="en-US" sz="1900" dirty="0" err="1"/>
              <a:t>Chavda</a:t>
            </a:r>
            <a:r>
              <a:rPr lang="en-US" sz="1900" dirty="0"/>
              <a:t>       Anna </a:t>
            </a:r>
            <a:r>
              <a:rPr lang="en-US" sz="1900" dirty="0" err="1"/>
              <a:t>Mikolajczak</a:t>
            </a: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Emma Lyon           Daria Galas-</a:t>
            </a:r>
            <a:r>
              <a:rPr lang="en-US" sz="1900" dirty="0" err="1"/>
              <a:t>Filipowicz</a:t>
            </a:r>
            <a:r>
              <a:rPr lang="en-US" sz="19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4084C-97A3-4226-1EC6-116126E01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1724" y="1773513"/>
            <a:ext cx="3443951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 dirty="0"/>
              <a:t>COSMOS sites and PIs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Dr </a:t>
            </a:r>
            <a:r>
              <a:rPr lang="en-US" sz="1900" dirty="0" err="1"/>
              <a:t>Ceri</a:t>
            </a:r>
            <a:r>
              <a:rPr lang="en-US" sz="1900" dirty="0"/>
              <a:t> Bygrave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Dr </a:t>
            </a:r>
            <a:r>
              <a:rPr lang="en-US" sz="1900" dirty="0" err="1"/>
              <a:t>Jindrinska</a:t>
            </a:r>
            <a:r>
              <a:rPr lang="en-US" sz="1900" dirty="0"/>
              <a:t> Lindsay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Dr Firas Al-</a:t>
            </a:r>
            <a:r>
              <a:rPr lang="en-US" sz="1900" dirty="0" err="1"/>
              <a:t>Kaisi</a:t>
            </a:r>
            <a:r>
              <a:rPr lang="en-US" sz="19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Dr Hannah Hunter	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/>
              <a:t>Dr </a:t>
            </a:r>
            <a:r>
              <a:rPr lang="en-US" sz="1900" dirty="0" err="1"/>
              <a:t>Agapi</a:t>
            </a:r>
            <a:r>
              <a:rPr lang="en-US" sz="1900" dirty="0"/>
              <a:t> </a:t>
            </a:r>
            <a:r>
              <a:rPr lang="en-US" sz="1900" dirty="0" err="1"/>
              <a:t>Parcharidou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All patients and their families</a:t>
            </a:r>
          </a:p>
          <a:p>
            <a:pPr lvl="8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ED77FB-1A14-DE07-CA5A-4383559D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06470-363B-EAB4-9318-5BC07C65A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E997E77-C73B-D0B4-A71E-1EFEB85BD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659" y="1773513"/>
            <a:ext cx="4141171" cy="4033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350A0-3683-BEC9-0690-FB665A2F1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585" y="4604933"/>
            <a:ext cx="3479087" cy="1068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433ABC-B0F0-45B5-B528-1FBD7916F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15" y="5913202"/>
            <a:ext cx="4402455" cy="9119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0D7E01-1634-4AEF-AA37-5C31F0A03FBA}"/>
              </a:ext>
            </a:extLst>
          </p:cNvPr>
          <p:cNvGrpSpPr/>
          <p:nvPr/>
        </p:nvGrpSpPr>
        <p:grpSpPr>
          <a:xfrm>
            <a:off x="-2" y="267290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80B9F28E-E575-47CB-AEB4-4A1F5FF1A0E6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3EBC0DD3-E5A6-46BC-8CF5-927B44ECBB20}"/>
                </a:ext>
              </a:extLst>
            </p:cNvPr>
            <p:cNvSpPr txBox="1"/>
            <p:nvPr/>
          </p:nvSpPr>
          <p:spPr>
            <a:xfrm>
              <a:off x="665956" y="731158"/>
              <a:ext cx="3581400" cy="628377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Acknowledgements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75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78252-A9EA-A235-CE54-33610B8E2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Takeda UK Ltd. (Speaker at meeting)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19D67-C258-53F7-531A-5417BFFB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4C2A7-44EF-CD99-BB9F-B527BFFA9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AACD5F6-A2FE-E1AF-E04F-8232EFB397B7}"/>
              </a:ext>
            </a:extLst>
          </p:cNvPr>
          <p:cNvGrpSpPr/>
          <p:nvPr/>
        </p:nvGrpSpPr>
        <p:grpSpPr>
          <a:xfrm>
            <a:off x="-3" y="226571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17C1FD38-8444-648F-BA49-0C2E0641589E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A5ABD15-7913-6AF5-70C3-60891BA9B9E1}"/>
                </a:ext>
              </a:extLst>
            </p:cNvPr>
            <p:cNvSpPr txBox="1"/>
            <p:nvPr/>
          </p:nvSpPr>
          <p:spPr>
            <a:xfrm>
              <a:off x="665956" y="731158"/>
              <a:ext cx="3581400" cy="628377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Disclosures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3655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AB878-8506-89B7-9327-52147A986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SMM risk models allow us to estimate progression </a:t>
            </a:r>
          </a:p>
          <a:p>
            <a:r>
              <a:rPr lang="en-US" dirty="0"/>
              <a:t>Remains a need to </a:t>
            </a:r>
            <a:r>
              <a:rPr lang="en-US" dirty="0" err="1"/>
              <a:t>characterise</a:t>
            </a:r>
            <a:r>
              <a:rPr lang="en-US" dirty="0"/>
              <a:t> high risk SMM more accurately </a:t>
            </a:r>
          </a:p>
          <a:p>
            <a:r>
              <a:rPr lang="en-US" dirty="0"/>
              <a:t>SMM remains rare for each managing </a:t>
            </a:r>
            <a:r>
              <a:rPr lang="en-US" dirty="0" err="1"/>
              <a:t>centre</a:t>
            </a:r>
            <a:r>
              <a:rPr lang="en-US" dirty="0"/>
              <a:t>, need to coordinate care in the UK and identify interest group</a:t>
            </a:r>
          </a:p>
          <a:p>
            <a:r>
              <a:rPr lang="en-US" dirty="0"/>
              <a:t>Need for prospective follow up of patients and lack of prospective studies in SMM</a:t>
            </a:r>
          </a:p>
          <a:p>
            <a:r>
              <a:rPr lang="en-US" dirty="0"/>
              <a:t>COSMOS: observational prospective study running in England and Wales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6085FE-C0FB-69E4-5D18-886234DF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EFC9D4-8BCA-9144-E004-A8B6A409A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0E2F15-5C62-DC76-AB5A-4585D21A11C6}"/>
              </a:ext>
            </a:extLst>
          </p:cNvPr>
          <p:cNvGrpSpPr/>
          <p:nvPr/>
        </p:nvGrpSpPr>
        <p:grpSpPr>
          <a:xfrm>
            <a:off x="-3" y="226571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5225CCE8-5394-4EB0-1FC8-A9343AC1EAD5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8B25AA04-09E5-50F3-04B2-5D0EF04F3561}"/>
                </a:ext>
              </a:extLst>
            </p:cNvPr>
            <p:cNvSpPr txBox="1"/>
            <p:nvPr/>
          </p:nvSpPr>
          <p:spPr>
            <a:xfrm>
              <a:off x="665956" y="745672"/>
              <a:ext cx="3581400" cy="628377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Background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56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C353160-E2CD-E27D-3571-310608DBB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492463"/>
              </p:ext>
            </p:extLst>
          </p:nvPr>
        </p:nvGraphicFramePr>
        <p:xfrm>
          <a:off x="997436" y="147156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F5AB978-CD4D-3347-6051-CCFAEB8BB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541A0027-45FB-EFA0-11D0-F9A6D4D70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33BE47B-EAA8-47B7-5753-5AEF9EB9E686}"/>
              </a:ext>
            </a:extLst>
          </p:cNvPr>
          <p:cNvGrpSpPr/>
          <p:nvPr/>
        </p:nvGrpSpPr>
        <p:grpSpPr>
          <a:xfrm>
            <a:off x="-3" y="226571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F296B087-1C38-384E-A8F6-B0F3102DD7B3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6EA0BD8E-016F-C1A7-7146-8EA2AA56F526}"/>
                </a:ext>
              </a:extLst>
            </p:cNvPr>
            <p:cNvSpPr txBox="1"/>
            <p:nvPr/>
          </p:nvSpPr>
          <p:spPr>
            <a:xfrm>
              <a:off x="665956" y="774700"/>
              <a:ext cx="3581400" cy="566822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COSMOS Study Aims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12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89105E7-38B7-66F4-8617-4CDE9A29C415}"/>
              </a:ext>
            </a:extLst>
          </p:cNvPr>
          <p:cNvSpPr/>
          <p:nvPr/>
        </p:nvSpPr>
        <p:spPr>
          <a:xfrm>
            <a:off x="453485" y="1480479"/>
            <a:ext cx="11285029" cy="4512549"/>
          </a:xfrm>
          <a:prstGeom prst="roundRect">
            <a:avLst/>
          </a:prstGeom>
          <a:solidFill>
            <a:schemeClr val="accent1">
              <a:alpha val="226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C1081-705D-39D5-DE7E-9949DD1327E2}"/>
              </a:ext>
            </a:extLst>
          </p:cNvPr>
          <p:cNvSpPr/>
          <p:nvPr/>
        </p:nvSpPr>
        <p:spPr>
          <a:xfrm>
            <a:off x="1717528" y="2658551"/>
            <a:ext cx="9034410" cy="27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BEE15B-9C3D-4B24-790A-D6F312EDA0DB}"/>
              </a:ext>
            </a:extLst>
          </p:cNvPr>
          <p:cNvCxnSpPr/>
          <p:nvPr/>
        </p:nvCxnSpPr>
        <p:spPr>
          <a:xfrm>
            <a:off x="1778200" y="3026769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826380-F9CB-DC06-82BF-65E8EA28604B}"/>
              </a:ext>
            </a:extLst>
          </p:cNvPr>
          <p:cNvCxnSpPr/>
          <p:nvPr/>
        </p:nvCxnSpPr>
        <p:spPr>
          <a:xfrm>
            <a:off x="7222206" y="3001169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ABF51C-1AD6-1785-B20E-AB6B212F5B5A}"/>
              </a:ext>
            </a:extLst>
          </p:cNvPr>
          <p:cNvSpPr txBox="1"/>
          <p:nvPr/>
        </p:nvSpPr>
        <p:spPr>
          <a:xfrm>
            <a:off x="1126557" y="4551830"/>
            <a:ext cx="2343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Baseline:</a:t>
            </a:r>
          </a:p>
          <a:p>
            <a:r>
              <a:rPr lang="en-US" dirty="0"/>
              <a:t>BMAT, bloods,</a:t>
            </a:r>
          </a:p>
          <a:p>
            <a:r>
              <a:rPr lang="en-US" dirty="0"/>
              <a:t>Full clinical assessment</a:t>
            </a:r>
          </a:p>
          <a:p>
            <a:r>
              <a:rPr lang="en-US" dirty="0"/>
              <a:t>Previous imaging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4F9BE-5869-B421-0955-BFE1626E34E4}"/>
              </a:ext>
            </a:extLst>
          </p:cNvPr>
          <p:cNvSpPr txBox="1"/>
          <p:nvPr/>
        </p:nvSpPr>
        <p:spPr>
          <a:xfrm>
            <a:off x="4142706" y="4488474"/>
            <a:ext cx="3341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During study:</a:t>
            </a:r>
          </a:p>
          <a:p>
            <a:r>
              <a:rPr lang="en-US" dirty="0"/>
              <a:t>Regular bloods including research</a:t>
            </a:r>
          </a:p>
          <a:p>
            <a:r>
              <a:rPr lang="en-US" dirty="0"/>
              <a:t>BMAT offered annually</a:t>
            </a:r>
            <a:br>
              <a:rPr lang="en-US" dirty="0"/>
            </a:br>
            <a:r>
              <a:rPr lang="en-US" dirty="0"/>
              <a:t>Imaging as clinically indicated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C764A-207A-CA9B-2E05-A4E93766DFE9}"/>
              </a:ext>
            </a:extLst>
          </p:cNvPr>
          <p:cNvSpPr txBox="1"/>
          <p:nvPr/>
        </p:nvSpPr>
        <p:spPr>
          <a:xfrm>
            <a:off x="8705502" y="4555390"/>
            <a:ext cx="23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Progression:</a:t>
            </a:r>
          </a:p>
          <a:p>
            <a:r>
              <a:rPr lang="en-US" dirty="0"/>
              <a:t>BMAT, bloods, imaging</a:t>
            </a:r>
          </a:p>
          <a:p>
            <a:r>
              <a:rPr lang="en-US" dirty="0"/>
              <a:t>Full clinical assessment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258BAB-C9EB-C32E-66B3-A35931E5B7E4}"/>
              </a:ext>
            </a:extLst>
          </p:cNvPr>
          <p:cNvSpPr txBox="1"/>
          <p:nvPr/>
        </p:nvSpPr>
        <p:spPr>
          <a:xfrm>
            <a:off x="10189607" y="3611538"/>
            <a:ext cx="138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end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1A6663D5-7D0B-D41A-F381-7843C5DA227A}"/>
              </a:ext>
            </a:extLst>
          </p:cNvPr>
          <p:cNvSpPr/>
          <p:nvPr/>
        </p:nvSpPr>
        <p:spPr>
          <a:xfrm flipH="1">
            <a:off x="1752033" y="2124916"/>
            <a:ext cx="6885908" cy="308236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9000">
                <a:schemeClr val="accent1">
                  <a:lumMod val="60000"/>
                  <a:lumOff val="40000"/>
                </a:schemeClr>
              </a:gs>
              <a:gs pos="42000">
                <a:srgbClr val="ABC0E4"/>
              </a:gs>
              <a:gs pos="100000">
                <a:srgbClr val="FF0000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B3D87-5533-EA32-7F27-EF0405B24EC2}"/>
              </a:ext>
            </a:extLst>
          </p:cNvPr>
          <p:cNvSpPr txBox="1"/>
          <p:nvPr/>
        </p:nvSpPr>
        <p:spPr>
          <a:xfrm>
            <a:off x="8775765" y="2278334"/>
            <a:ext cx="12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Progression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AE13B-37BF-97A7-6E36-AD026098CFBB}"/>
              </a:ext>
            </a:extLst>
          </p:cNvPr>
          <p:cNvSpPr txBox="1"/>
          <p:nvPr/>
        </p:nvSpPr>
        <p:spPr>
          <a:xfrm>
            <a:off x="1293932" y="3543379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E33512-F73C-7BCF-5DBE-6DAEF3BAF95E}"/>
              </a:ext>
            </a:extLst>
          </p:cNvPr>
          <p:cNvSpPr txBox="1"/>
          <p:nvPr/>
        </p:nvSpPr>
        <p:spPr>
          <a:xfrm>
            <a:off x="2864511" y="3562262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months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EB9B04-9601-7F85-97F9-806CA387459C}"/>
              </a:ext>
            </a:extLst>
          </p:cNvPr>
          <p:cNvSpPr txBox="1"/>
          <p:nvPr/>
        </p:nvSpPr>
        <p:spPr>
          <a:xfrm>
            <a:off x="4731409" y="3570518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 months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88081B-519C-A661-8F7A-4DF007809325}"/>
              </a:ext>
            </a:extLst>
          </p:cNvPr>
          <p:cNvSpPr txBox="1"/>
          <p:nvPr/>
        </p:nvSpPr>
        <p:spPr>
          <a:xfrm>
            <a:off x="6596990" y="3589477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 months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458783-C1F2-A1E8-6150-BFC0F9F5E7E9}"/>
              </a:ext>
            </a:extLst>
          </p:cNvPr>
          <p:cNvSpPr txBox="1"/>
          <p:nvPr/>
        </p:nvSpPr>
        <p:spPr>
          <a:xfrm>
            <a:off x="8381791" y="3599646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 months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EA49BA-6C19-D12D-D6A1-53CAA4A356AC}"/>
              </a:ext>
            </a:extLst>
          </p:cNvPr>
          <p:cNvCxnSpPr/>
          <p:nvPr/>
        </p:nvCxnSpPr>
        <p:spPr>
          <a:xfrm>
            <a:off x="6318526" y="3001169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F6AAEA-6598-6EA0-64A8-B6A92BE99966}"/>
              </a:ext>
            </a:extLst>
          </p:cNvPr>
          <p:cNvCxnSpPr/>
          <p:nvPr/>
        </p:nvCxnSpPr>
        <p:spPr>
          <a:xfrm>
            <a:off x="8974806" y="3017348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35567EF-D778-C126-5B95-1D1A9A91F7AB}"/>
              </a:ext>
            </a:extLst>
          </p:cNvPr>
          <p:cNvCxnSpPr/>
          <p:nvPr/>
        </p:nvCxnSpPr>
        <p:spPr>
          <a:xfrm>
            <a:off x="8071126" y="3017348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7D466DE-D358-CED1-A43E-130E3A731D8B}"/>
              </a:ext>
            </a:extLst>
          </p:cNvPr>
          <p:cNvCxnSpPr/>
          <p:nvPr/>
        </p:nvCxnSpPr>
        <p:spPr>
          <a:xfrm>
            <a:off x="10815329" y="3023208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784A8CC-80A1-25F3-BDBA-B39EBABC1C0C}"/>
              </a:ext>
            </a:extLst>
          </p:cNvPr>
          <p:cNvCxnSpPr/>
          <p:nvPr/>
        </p:nvCxnSpPr>
        <p:spPr>
          <a:xfrm>
            <a:off x="9911649" y="3023208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93B5F5C-90CC-C31F-C964-7E31ED0A9686}"/>
              </a:ext>
            </a:extLst>
          </p:cNvPr>
          <p:cNvCxnSpPr/>
          <p:nvPr/>
        </p:nvCxnSpPr>
        <p:spPr>
          <a:xfrm>
            <a:off x="5410961" y="2994502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068CAE-FD15-9162-57EB-E4AA36471196}"/>
              </a:ext>
            </a:extLst>
          </p:cNvPr>
          <p:cNvCxnSpPr/>
          <p:nvPr/>
        </p:nvCxnSpPr>
        <p:spPr>
          <a:xfrm>
            <a:off x="4507281" y="2994502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C18EFC-7993-2F34-392F-4A9AF31FBAB3}"/>
              </a:ext>
            </a:extLst>
          </p:cNvPr>
          <p:cNvCxnSpPr/>
          <p:nvPr/>
        </p:nvCxnSpPr>
        <p:spPr>
          <a:xfrm>
            <a:off x="3573759" y="3007810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B59B526-9DBB-779F-2610-3110278678BB}"/>
              </a:ext>
            </a:extLst>
          </p:cNvPr>
          <p:cNvCxnSpPr/>
          <p:nvPr/>
        </p:nvCxnSpPr>
        <p:spPr>
          <a:xfrm>
            <a:off x="2670079" y="3007810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5B3B66-9733-C173-5622-925A9C1FBAF3}"/>
              </a:ext>
            </a:extLst>
          </p:cNvPr>
          <p:cNvCxnSpPr/>
          <p:nvPr/>
        </p:nvCxnSpPr>
        <p:spPr>
          <a:xfrm>
            <a:off x="2244882" y="3017348"/>
            <a:ext cx="0" cy="56270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80653282-9E78-BC53-5D15-1E4A13A4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1A4C50-DAD8-0FBE-3E35-76653A820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pic>
        <p:nvPicPr>
          <p:cNvPr id="54" name="Graphic 53" descr="Group of women outline">
            <a:extLst>
              <a:ext uri="{FF2B5EF4-FFF2-40B4-BE49-F238E27FC236}">
                <a16:creationId xmlns:a16="http://schemas.microsoft.com/office/drawing/2014/main" id="{BE384F82-A6FB-1451-FBDD-FF832DD74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7078" y="2478969"/>
            <a:ext cx="633257" cy="633257"/>
          </a:xfrm>
          <a:prstGeom prst="rect">
            <a:avLst/>
          </a:prstGeom>
        </p:spPr>
      </p:pic>
      <p:pic>
        <p:nvPicPr>
          <p:cNvPr id="56" name="Graphic 55" descr="Inpatient outline">
            <a:extLst>
              <a:ext uri="{FF2B5EF4-FFF2-40B4-BE49-F238E27FC236}">
                <a16:creationId xmlns:a16="http://schemas.microsoft.com/office/drawing/2014/main" id="{691D8486-82AC-5E1D-2B14-7AD25CF4EB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20688" y="1755724"/>
            <a:ext cx="644320" cy="644320"/>
          </a:xfrm>
          <a:prstGeom prst="rect">
            <a:avLst/>
          </a:prstGeom>
        </p:spPr>
      </p:pic>
      <p:pic>
        <p:nvPicPr>
          <p:cNvPr id="58" name="Graphic 57" descr="Group of people outline">
            <a:extLst>
              <a:ext uri="{FF2B5EF4-FFF2-40B4-BE49-F238E27FC236}">
                <a16:creationId xmlns:a16="http://schemas.microsoft.com/office/drawing/2014/main" id="{76044FF2-34D9-7CF6-E9E1-F0C6B693F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821" y="2199333"/>
            <a:ext cx="914400" cy="9144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964F7806-F8D4-CD97-DDAF-DF22BD561969}"/>
              </a:ext>
            </a:extLst>
          </p:cNvPr>
          <p:cNvGrpSpPr/>
          <p:nvPr/>
        </p:nvGrpSpPr>
        <p:grpSpPr>
          <a:xfrm>
            <a:off x="-3" y="226571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CC7CED24-99C1-BF9E-5B01-9F08D026FF2B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61" name="object 9">
              <a:extLst>
                <a:ext uri="{FF2B5EF4-FFF2-40B4-BE49-F238E27FC236}">
                  <a16:creationId xmlns:a16="http://schemas.microsoft.com/office/drawing/2014/main" id="{C3C5E888-DAF8-CBA1-C9F0-98F5159F9F9D}"/>
                </a:ext>
              </a:extLst>
            </p:cNvPr>
            <p:cNvSpPr txBox="1"/>
            <p:nvPr/>
          </p:nvSpPr>
          <p:spPr>
            <a:xfrm>
              <a:off x="665956" y="745672"/>
              <a:ext cx="3581400" cy="628377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Study set up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9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DC4F77-1B52-4C5D-BBC5-43C52C1EC8C3}"/>
              </a:ext>
            </a:extLst>
          </p:cNvPr>
          <p:cNvSpPr txBox="1"/>
          <p:nvPr/>
        </p:nvSpPr>
        <p:spPr>
          <a:xfrm>
            <a:off x="25026" y="2073984"/>
            <a:ext cx="3431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200" b="1" dirty="0"/>
            </a:br>
            <a:endParaRPr lang="en-GB" sz="1200" b="1" dirty="0"/>
          </a:p>
          <a:p>
            <a:endParaRPr lang="en-GB" sz="1200" b="1" dirty="0"/>
          </a:p>
          <a:p>
            <a:r>
              <a:rPr lang="en-GB" sz="1400" b="1" dirty="0"/>
              <a:t>Mid Yorkshire Hospital</a:t>
            </a:r>
            <a:br>
              <a:rPr lang="en-GB" sz="1400" b="1" dirty="0"/>
            </a:br>
            <a:r>
              <a:rPr lang="en-GB" sz="1400" dirty="0"/>
              <a:t>Opened 6</a:t>
            </a:r>
            <a:r>
              <a:rPr lang="en-GB" sz="1400" baseline="30000" dirty="0"/>
              <a:t>th</a:t>
            </a:r>
            <a:r>
              <a:rPr lang="en-GB" sz="1400" dirty="0"/>
              <a:t> July 2022</a:t>
            </a:r>
          </a:p>
          <a:p>
            <a:endParaRPr lang="en-GB" sz="1400" dirty="0"/>
          </a:p>
          <a:p>
            <a:endParaRPr lang="en-GB" sz="1400" b="1" dirty="0"/>
          </a:p>
          <a:p>
            <a:r>
              <a:rPr lang="en-GB" sz="1400" b="1" dirty="0"/>
              <a:t>Churchill Hospital, Oxford </a:t>
            </a:r>
            <a:r>
              <a:rPr lang="en-GB" sz="1400" i="1" dirty="0"/>
              <a:t>5 Participants</a:t>
            </a:r>
            <a:br>
              <a:rPr lang="en-GB" sz="1400" b="1" dirty="0"/>
            </a:br>
            <a:r>
              <a:rPr lang="en-GB" sz="1400" dirty="0"/>
              <a:t>Opened 2</a:t>
            </a:r>
            <a:r>
              <a:rPr lang="en-GB" sz="1400" baseline="30000" dirty="0"/>
              <a:t>nd</a:t>
            </a:r>
            <a:r>
              <a:rPr lang="en-GB" sz="1400" dirty="0"/>
              <a:t> December 2021</a:t>
            </a:r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University Hospital of Wales, Cardiff </a:t>
            </a:r>
            <a:r>
              <a:rPr lang="en-GB" sz="1400" i="1" dirty="0"/>
              <a:t>5 Participants</a:t>
            </a:r>
            <a:br>
              <a:rPr lang="en-GB" sz="1400" i="1" dirty="0"/>
            </a:br>
            <a:r>
              <a:rPr lang="en-GB" sz="1400" dirty="0"/>
              <a:t>Opened 19</a:t>
            </a:r>
            <a:r>
              <a:rPr lang="en-GB" sz="1400" baseline="30000" dirty="0"/>
              <a:t>th</a:t>
            </a:r>
            <a:r>
              <a:rPr lang="en-GB" sz="1400" dirty="0"/>
              <a:t> July 2021</a:t>
            </a:r>
            <a:br>
              <a:rPr lang="en-GB" sz="1400" b="1" dirty="0"/>
            </a:br>
            <a:endParaRPr lang="en-GB" sz="1400" b="1" dirty="0"/>
          </a:p>
          <a:p>
            <a:r>
              <a:rPr lang="en-GB" sz="1400" b="1" dirty="0"/>
              <a:t>Derriford Hospital, Plymouth </a:t>
            </a:r>
            <a:r>
              <a:rPr lang="en-GB" sz="1400" i="1" dirty="0"/>
              <a:t>2 Participants</a:t>
            </a:r>
            <a:br>
              <a:rPr lang="en-GB" sz="1400" b="1" dirty="0"/>
            </a:br>
            <a:r>
              <a:rPr lang="en-GB" sz="1400" dirty="0"/>
              <a:t>Opened 15</a:t>
            </a:r>
            <a:r>
              <a:rPr lang="en-GB" sz="1400" baseline="30000" dirty="0"/>
              <a:t>th</a:t>
            </a:r>
            <a:r>
              <a:rPr lang="en-GB" sz="1400" dirty="0"/>
              <a:t> July 2021</a:t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1D6535F-3B2C-4A28-A090-EB5E61CB6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9" y="1341702"/>
            <a:ext cx="2340441" cy="7241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E9E1EE7-F478-CB69-D8CE-C307E6BC3129}"/>
              </a:ext>
            </a:extLst>
          </p:cNvPr>
          <p:cNvGrpSpPr/>
          <p:nvPr/>
        </p:nvGrpSpPr>
        <p:grpSpPr>
          <a:xfrm>
            <a:off x="3330654" y="1106068"/>
            <a:ext cx="5006900" cy="5685838"/>
            <a:chOff x="5854208" y="204049"/>
            <a:chExt cx="5006900" cy="634624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57F06B-4157-4018-8606-7B4384673DB3}"/>
                </a:ext>
              </a:extLst>
            </p:cNvPr>
            <p:cNvGrpSpPr/>
            <p:nvPr/>
          </p:nvGrpSpPr>
          <p:grpSpPr>
            <a:xfrm>
              <a:off x="5854208" y="204049"/>
              <a:ext cx="5006900" cy="6346247"/>
              <a:chOff x="5854208" y="269755"/>
              <a:chExt cx="5006900" cy="63462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5D3FF6C-D89C-4ACC-A025-E50BCDF0AE5E}"/>
                  </a:ext>
                </a:extLst>
              </p:cNvPr>
              <p:cNvGrpSpPr/>
              <p:nvPr/>
            </p:nvGrpSpPr>
            <p:grpSpPr>
              <a:xfrm>
                <a:off x="5854208" y="269755"/>
                <a:ext cx="5006900" cy="6346247"/>
                <a:chOff x="5854208" y="269755"/>
                <a:chExt cx="5006900" cy="6346247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68A9BC2D-56AB-46C8-BC3A-3A7B790676F9}"/>
                    </a:ext>
                  </a:extLst>
                </p:cNvPr>
                <p:cNvGrpSpPr/>
                <p:nvPr/>
              </p:nvGrpSpPr>
              <p:grpSpPr>
                <a:xfrm>
                  <a:off x="5854208" y="269755"/>
                  <a:ext cx="5006900" cy="6346247"/>
                  <a:chOff x="4438003" y="202849"/>
                  <a:chExt cx="5006900" cy="6346247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CF7BD68A-1127-407D-8223-C0DA54247D1E}"/>
                      </a:ext>
                    </a:extLst>
                  </p:cNvPr>
                  <p:cNvGrpSpPr/>
                  <p:nvPr/>
                </p:nvGrpSpPr>
                <p:grpSpPr>
                  <a:xfrm>
                    <a:off x="4438003" y="202849"/>
                    <a:ext cx="5006900" cy="6346247"/>
                    <a:chOff x="3732412" y="257694"/>
                    <a:chExt cx="5006900" cy="6346246"/>
                  </a:xfrm>
                </p:grpSpPr>
                <p:pic>
                  <p:nvPicPr>
                    <p:cNvPr id="5" name="Picture 4">
                      <a:extLst>
                        <a:ext uri="{FF2B5EF4-FFF2-40B4-BE49-F238E27FC236}">
                          <a16:creationId xmlns:a16="http://schemas.microsoft.com/office/drawing/2014/main" id="{E4E37DD6-1530-4641-93E1-BC398A3B48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732412" y="257694"/>
                      <a:ext cx="5006900" cy="634624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2BAA3BEA-6EF6-413D-9469-CCBF1B5ECD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5665" y="315882"/>
                      <a:ext cx="906088" cy="54864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161E4D8-7279-4BA9-B528-70EE65AF5C9B}"/>
                      </a:ext>
                    </a:extLst>
                  </p:cNvPr>
                  <p:cNvSpPr/>
                  <p:nvPr/>
                </p:nvSpPr>
                <p:spPr>
                  <a:xfrm>
                    <a:off x="8750679" y="5729783"/>
                    <a:ext cx="100668" cy="922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C7884504-247A-4A52-B949-B15175D18E34}"/>
                      </a:ext>
                    </a:extLst>
                  </p:cNvPr>
                  <p:cNvSpPr/>
                  <p:nvPr/>
                </p:nvSpPr>
                <p:spPr>
                  <a:xfrm>
                    <a:off x="7939747" y="4675569"/>
                    <a:ext cx="100668" cy="922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80CF0733-4178-4FF3-888C-6AFC2DC7726F}"/>
                      </a:ext>
                    </a:extLst>
                  </p:cNvPr>
                  <p:cNvSpPr/>
                  <p:nvPr/>
                </p:nvSpPr>
                <p:spPr>
                  <a:xfrm>
                    <a:off x="8052999" y="5329909"/>
                    <a:ext cx="100668" cy="922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78AA6272-08A1-44C2-9D28-E6C3561FBDE5}"/>
                      </a:ext>
                    </a:extLst>
                  </p:cNvPr>
                  <p:cNvSpPr/>
                  <p:nvPr/>
                </p:nvSpPr>
                <p:spPr>
                  <a:xfrm>
                    <a:off x="7211303" y="5549423"/>
                    <a:ext cx="100668" cy="922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F899DD1C-33EB-43A7-A3E0-FEB2DD59E6DC}"/>
                      </a:ext>
                    </a:extLst>
                  </p:cNvPr>
                  <p:cNvSpPr/>
                  <p:nvPr/>
                </p:nvSpPr>
                <p:spPr>
                  <a:xfrm>
                    <a:off x="6877142" y="6221942"/>
                    <a:ext cx="100668" cy="922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9813419A-6301-40DF-B932-9934DDE142FC}"/>
                      </a:ext>
                    </a:extLst>
                  </p:cNvPr>
                  <p:cNvSpPr/>
                  <p:nvPr/>
                </p:nvSpPr>
                <p:spPr>
                  <a:xfrm>
                    <a:off x="8052999" y="4629430"/>
                    <a:ext cx="100668" cy="922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46AEF2F1-2750-4EFF-B533-76BD19474802}"/>
                      </a:ext>
                    </a:extLst>
                  </p:cNvPr>
                  <p:cNvSpPr/>
                  <p:nvPr/>
                </p:nvSpPr>
                <p:spPr>
                  <a:xfrm>
                    <a:off x="8423514" y="5520062"/>
                    <a:ext cx="100668" cy="922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F254D9F-87A9-44D1-8FBF-74DD8EFF7B9E}"/>
                    </a:ext>
                  </a:extLst>
                </p:cNvPr>
                <p:cNvSpPr/>
                <p:nvPr/>
              </p:nvSpPr>
              <p:spPr>
                <a:xfrm>
                  <a:off x="10247080" y="4834754"/>
                  <a:ext cx="288991" cy="1807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B76093-687E-4214-AFC2-2111B8F0E9FB}"/>
                  </a:ext>
                </a:extLst>
              </p:cNvPr>
              <p:cNvSpPr/>
              <p:nvPr/>
            </p:nvSpPr>
            <p:spPr>
              <a:xfrm>
                <a:off x="10166884" y="5107872"/>
                <a:ext cx="329609" cy="180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4ED41-3FA4-892B-87ED-E9E4A913233C}"/>
                </a:ext>
              </a:extLst>
            </p:cNvPr>
            <p:cNvSpPr/>
            <p:nvPr/>
          </p:nvSpPr>
          <p:spPr>
            <a:xfrm>
              <a:off x="9356683" y="4177951"/>
              <a:ext cx="100668" cy="922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9D2652-F07E-C3CA-8437-A3A0722AB2B1}"/>
                </a:ext>
              </a:extLst>
            </p:cNvPr>
            <p:cNvSpPr/>
            <p:nvPr/>
          </p:nvSpPr>
          <p:spPr>
            <a:xfrm>
              <a:off x="9766765" y="4584507"/>
              <a:ext cx="100668" cy="922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9A7F01F-62B2-29EB-8280-68B679240935}"/>
              </a:ext>
            </a:extLst>
          </p:cNvPr>
          <p:cNvSpPr txBox="1"/>
          <p:nvPr/>
        </p:nvSpPr>
        <p:spPr>
          <a:xfrm>
            <a:off x="8767615" y="671821"/>
            <a:ext cx="667960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u="sng" dirty="0"/>
          </a:p>
          <a:p>
            <a:endParaRPr lang="en-GB" sz="1600" b="1" u="sng" dirty="0"/>
          </a:p>
          <a:p>
            <a:endParaRPr lang="en-GB" sz="1600" b="1" u="sng" dirty="0"/>
          </a:p>
          <a:p>
            <a:endParaRPr lang="en-GB" sz="1600" b="1" u="sng" dirty="0"/>
          </a:p>
          <a:p>
            <a:r>
              <a:rPr lang="en-GB" sz="1400" b="1" dirty="0"/>
              <a:t>Royal Derby Hospital </a:t>
            </a:r>
            <a:r>
              <a:rPr lang="en-GB" sz="1400" i="1" dirty="0"/>
              <a:t>13 Participants</a:t>
            </a:r>
            <a:br>
              <a:rPr lang="en-GB" sz="1400" i="1" dirty="0"/>
            </a:br>
            <a:r>
              <a:rPr lang="en-GB" sz="1400" dirty="0"/>
              <a:t>Opened 25</a:t>
            </a:r>
            <a:r>
              <a:rPr lang="en-GB" sz="1400" baseline="30000" dirty="0"/>
              <a:t>th</a:t>
            </a:r>
            <a:r>
              <a:rPr lang="en-GB" sz="1400" dirty="0"/>
              <a:t> January 2022</a:t>
            </a:r>
            <a:br>
              <a:rPr lang="en-GB" sz="1400" b="1" dirty="0"/>
            </a:br>
            <a:endParaRPr lang="en-GB" sz="1400" b="1" dirty="0"/>
          </a:p>
          <a:p>
            <a:r>
              <a:rPr lang="en-GB" sz="1400" b="1" dirty="0"/>
              <a:t>Nottingham University Hospital</a:t>
            </a:r>
            <a:br>
              <a:rPr lang="en-GB" sz="1400" b="1" dirty="0"/>
            </a:br>
            <a:r>
              <a:rPr lang="en-GB" sz="1400" dirty="0"/>
              <a:t>Opened 21</a:t>
            </a:r>
            <a:r>
              <a:rPr lang="en-GB" sz="1400" baseline="30000" dirty="0"/>
              <a:t>st</a:t>
            </a:r>
            <a:r>
              <a:rPr lang="en-GB" sz="1400" dirty="0"/>
              <a:t> February 2022</a:t>
            </a:r>
            <a:br>
              <a:rPr lang="en-GB" sz="1400" b="1" dirty="0"/>
            </a:br>
            <a:endParaRPr lang="en-GB" sz="1400" dirty="0"/>
          </a:p>
          <a:p>
            <a:endParaRPr lang="en-GB" sz="1400" dirty="0"/>
          </a:p>
          <a:p>
            <a:r>
              <a:rPr lang="en-GB" sz="1400" b="1" dirty="0"/>
              <a:t>Lincolnshire Clinical Research Facility</a:t>
            </a:r>
            <a:br>
              <a:rPr lang="en-GB" sz="1400" b="1" dirty="0"/>
            </a:br>
            <a:r>
              <a:rPr lang="en-GB" sz="1400" dirty="0"/>
              <a:t>Opened 6</a:t>
            </a:r>
            <a:r>
              <a:rPr lang="en-GB" sz="1400" baseline="30000" dirty="0"/>
              <a:t>th</a:t>
            </a:r>
            <a:r>
              <a:rPr lang="en-GB" sz="1400" dirty="0"/>
              <a:t> June 2022</a:t>
            </a:r>
          </a:p>
          <a:p>
            <a:endParaRPr lang="en-GB" sz="1400" dirty="0"/>
          </a:p>
          <a:p>
            <a:r>
              <a:rPr lang="en-GB" sz="1400" b="1" dirty="0"/>
              <a:t>London:</a:t>
            </a:r>
            <a:br>
              <a:rPr lang="en-GB" sz="1400" b="1" dirty="0"/>
            </a:br>
            <a:r>
              <a:rPr lang="en-GB" sz="1400" b="1" dirty="0"/>
              <a:t>University College Hospital</a:t>
            </a:r>
            <a:r>
              <a:rPr lang="en-GB" sz="1400" i="1" dirty="0"/>
              <a:t> 54 Participants</a:t>
            </a:r>
            <a:br>
              <a:rPr lang="en-GB" sz="1400" b="1" dirty="0"/>
            </a:br>
            <a:r>
              <a:rPr lang="en-GB" sz="1400" dirty="0"/>
              <a:t>Opened 10</a:t>
            </a:r>
            <a:r>
              <a:rPr lang="en-GB" sz="1400" baseline="30000" dirty="0"/>
              <a:t>th</a:t>
            </a:r>
            <a:r>
              <a:rPr lang="en-GB" sz="1400" dirty="0"/>
              <a:t> February 2021</a:t>
            </a:r>
            <a:br>
              <a:rPr lang="en-GB" sz="1400" dirty="0"/>
            </a:br>
            <a:r>
              <a:rPr lang="en-GB" sz="1400" b="1" dirty="0"/>
              <a:t>Northwick Park Hospital </a:t>
            </a:r>
            <a:r>
              <a:rPr lang="en-GB" sz="1400" i="1" dirty="0"/>
              <a:t>7 Participants</a:t>
            </a:r>
            <a:br>
              <a:rPr lang="en-GB" sz="1400" i="1" dirty="0"/>
            </a:br>
            <a:r>
              <a:rPr lang="en-GB" sz="1400" dirty="0"/>
              <a:t>Opened 6</a:t>
            </a:r>
            <a:r>
              <a:rPr lang="en-GB" sz="1400" baseline="30000" dirty="0"/>
              <a:t>th</a:t>
            </a:r>
            <a:r>
              <a:rPr lang="en-GB" sz="1400" dirty="0"/>
              <a:t> December 2021</a:t>
            </a:r>
            <a:br>
              <a:rPr lang="en-GB" sz="1400" dirty="0"/>
            </a:br>
            <a:r>
              <a:rPr lang="en-GB" sz="1400" b="1" dirty="0"/>
              <a:t>St George’s Hospital</a:t>
            </a:r>
            <a:br>
              <a:rPr lang="en-GB" sz="1400" b="1" dirty="0"/>
            </a:br>
            <a:r>
              <a:rPr lang="en-GB" sz="1400" dirty="0"/>
              <a:t>Opened 6</a:t>
            </a:r>
            <a:r>
              <a:rPr lang="en-GB" sz="1400" baseline="30000" dirty="0"/>
              <a:t>th</a:t>
            </a:r>
            <a:r>
              <a:rPr lang="en-GB" sz="1400" dirty="0"/>
              <a:t> June 2022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b="1" dirty="0"/>
              <a:t>East Kent Hospitals </a:t>
            </a:r>
            <a:r>
              <a:rPr lang="en-GB" sz="1400" i="1" dirty="0"/>
              <a:t>9 Participants</a:t>
            </a:r>
            <a:br>
              <a:rPr lang="en-GB" sz="1400" i="1" dirty="0"/>
            </a:br>
            <a:r>
              <a:rPr lang="en-GB" sz="1400" dirty="0"/>
              <a:t>Opened 1</a:t>
            </a:r>
            <a:r>
              <a:rPr lang="en-GB" sz="1400" baseline="30000" dirty="0"/>
              <a:t>st</a:t>
            </a:r>
            <a:r>
              <a:rPr lang="en-GB" sz="1400" dirty="0"/>
              <a:t> July 2021</a:t>
            </a:r>
            <a:endParaRPr lang="en-GB" sz="1400" b="1" dirty="0"/>
          </a:p>
          <a:p>
            <a:br>
              <a:rPr lang="en-GB" sz="1600" dirty="0"/>
            </a:br>
            <a:endParaRPr lang="en-GB" sz="16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2C3C57-1582-B38D-277A-F7A4ED51220C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7743998" y="5872156"/>
            <a:ext cx="1044009" cy="227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343CC1-1540-5003-BD00-3457A05DB2DB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7402091" y="3952660"/>
            <a:ext cx="1385916" cy="1929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FACE16-ED25-DE1E-AEE6-D9FFB05C1DB5}"/>
              </a:ext>
            </a:extLst>
          </p:cNvPr>
          <p:cNvCxnSpPr>
            <a:cxnSpLocks/>
            <a:stCxn id="21" idx="7"/>
          </p:cNvCxnSpPr>
          <p:nvPr/>
        </p:nvCxnSpPr>
        <p:spPr>
          <a:xfrm flipV="1">
            <a:off x="7329137" y="3324327"/>
            <a:ext cx="1458870" cy="1718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EB37BA-3B83-1F67-07DB-51D047AB0DBC}"/>
              </a:ext>
            </a:extLst>
          </p:cNvPr>
          <p:cNvCxnSpPr>
            <a:cxnSpLocks/>
            <a:stCxn id="14" idx="7"/>
          </p:cNvCxnSpPr>
          <p:nvPr/>
        </p:nvCxnSpPr>
        <p:spPr>
          <a:xfrm flipV="1">
            <a:off x="7031576" y="2435381"/>
            <a:ext cx="1769015" cy="2648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F2902F-0961-2E0C-765E-EB23D87B5CE4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6918324" y="1838655"/>
            <a:ext cx="1869683" cy="3286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99F2D57-AAF8-9673-FA8D-D9082172F95B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1826229" y="2803294"/>
            <a:ext cx="5006900" cy="190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176949C-335D-F954-87EB-A65F2DA69027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3118757" y="3657600"/>
            <a:ext cx="3826893" cy="2083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62F1E9C-031D-F34E-D4D4-CA98AC5E1BD6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3001261" y="4351067"/>
            <a:ext cx="3102693" cy="1586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320FA03-5DE8-CD1B-6384-B95544C34CA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363907" y="5154682"/>
            <a:ext cx="2420628" cy="1356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D54B3832-DF02-9390-4663-716910E75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039EFC6-31C4-17FD-67FE-0B4FBA910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C5C1FCD-FBAE-2869-9188-3DFE219BCBB8}"/>
              </a:ext>
            </a:extLst>
          </p:cNvPr>
          <p:cNvGrpSpPr/>
          <p:nvPr/>
        </p:nvGrpSpPr>
        <p:grpSpPr>
          <a:xfrm>
            <a:off x="-3" y="226571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D120F6E8-69FA-5DF8-5F16-C13AAA3410B9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41" name="object 9">
              <a:extLst>
                <a:ext uri="{FF2B5EF4-FFF2-40B4-BE49-F238E27FC236}">
                  <a16:creationId xmlns:a16="http://schemas.microsoft.com/office/drawing/2014/main" id="{5B44313D-1B7A-2B9E-863C-C1AD2FF59503}"/>
                </a:ext>
              </a:extLst>
            </p:cNvPr>
            <p:cNvSpPr txBox="1"/>
            <p:nvPr/>
          </p:nvSpPr>
          <p:spPr>
            <a:xfrm>
              <a:off x="665956" y="774700"/>
              <a:ext cx="3581400" cy="566822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Currently 11 o</a:t>
              </a:r>
              <a:r>
                <a:rPr kumimoji="0" lang="en-GB" sz="3600" b="0" i="0" u="none" strike="noStrike" kern="0" cap="none" spc="-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cs typeface="Source Sans Pro Light"/>
                </a:rPr>
                <a:t>pen study sites, 9 planned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8952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6342EE2-167B-5395-338E-CA0B996A4098}"/>
              </a:ext>
            </a:extLst>
          </p:cNvPr>
          <p:cNvGrpSpPr/>
          <p:nvPr/>
        </p:nvGrpSpPr>
        <p:grpSpPr>
          <a:xfrm>
            <a:off x="-3" y="226571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41D1A51C-489E-1157-B061-A2EAEEB2AF5C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2498CD34-9BD8-91C1-CA81-057FDEC554FB}"/>
                </a:ext>
              </a:extLst>
            </p:cNvPr>
            <p:cNvSpPr txBox="1"/>
            <p:nvPr/>
          </p:nvSpPr>
          <p:spPr>
            <a:xfrm>
              <a:off x="665956" y="716644"/>
              <a:ext cx="3581400" cy="628377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Laboratory workflow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53C1A7-48D3-3FCB-D539-41C16AC21220}"/>
              </a:ext>
            </a:extLst>
          </p:cNvPr>
          <p:cNvSpPr txBox="1"/>
          <p:nvPr/>
        </p:nvSpPr>
        <p:spPr>
          <a:xfrm>
            <a:off x="8731252" y="5511739"/>
            <a:ext cx="1123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CF9D45-8DF6-133B-CFEF-C48FAA1E0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489885A-562F-8FBD-9036-87FCEBA55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841" y="1063971"/>
            <a:ext cx="9094959" cy="513048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A338C34B-8796-2DF6-15FC-FB4EBEFC4B2D}"/>
              </a:ext>
            </a:extLst>
          </p:cNvPr>
          <p:cNvSpPr/>
          <p:nvPr/>
        </p:nvSpPr>
        <p:spPr>
          <a:xfrm>
            <a:off x="2031997" y="1808399"/>
            <a:ext cx="1649186" cy="14357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66C6E-7A79-082D-8AAE-614402529735}"/>
              </a:ext>
            </a:extLst>
          </p:cNvPr>
          <p:cNvSpPr txBox="1"/>
          <p:nvPr/>
        </p:nvSpPr>
        <p:spPr>
          <a:xfrm>
            <a:off x="3435074" y="6175765"/>
            <a:ext cx="36241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 cell work presented by Kane Foster</a:t>
            </a:r>
          </a:p>
          <a:p>
            <a:r>
              <a:rPr lang="en-US" dirty="0"/>
              <a:t>Saturday 08:40AM West Hall B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2E9296-8A1C-069C-76EF-299BF7DE7098}"/>
              </a:ext>
            </a:extLst>
          </p:cNvPr>
          <p:cNvCxnSpPr>
            <a:cxnSpLocks/>
          </p:cNvCxnSpPr>
          <p:nvPr/>
        </p:nvCxnSpPr>
        <p:spPr>
          <a:xfrm flipV="1">
            <a:off x="3567358" y="5739036"/>
            <a:ext cx="0" cy="4367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C4FC386-F6B3-CE61-D69A-5B5ADCBD2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81261"/>
            <a:ext cx="2188477" cy="8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31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0426331-C27B-DA1A-0D19-82F1928B9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09619"/>
              </p:ext>
            </p:extLst>
          </p:nvPr>
        </p:nvGraphicFramePr>
        <p:xfrm>
          <a:off x="839543" y="1094015"/>
          <a:ext cx="4478811" cy="4683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240">
                  <a:extLst>
                    <a:ext uri="{9D8B030D-6E8A-4147-A177-3AD203B41FA5}">
                      <a16:colId xmlns:a16="http://schemas.microsoft.com/office/drawing/2014/main" val="1152514167"/>
                    </a:ext>
                  </a:extLst>
                </a:gridCol>
                <a:gridCol w="1900079">
                  <a:extLst>
                    <a:ext uri="{9D8B030D-6E8A-4147-A177-3AD203B41FA5}">
                      <a16:colId xmlns:a16="http://schemas.microsoft.com/office/drawing/2014/main" val="269956385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val="4157286410"/>
                    </a:ext>
                  </a:extLst>
                </a:gridCol>
              </a:tblGrid>
              <a:tr h="332912">
                <a:tc gridSpan="2">
                  <a:txBody>
                    <a:bodyPr/>
                    <a:lstStyle/>
                    <a:p>
                      <a:r>
                        <a:rPr lang="en-US" sz="1600" b="1" dirty="0"/>
                        <a:t>Characteristic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Number (%)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023244"/>
                  </a:ext>
                </a:extLst>
              </a:tr>
              <a:tr h="366877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Age range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27-85 [median 67]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14501"/>
                  </a:ext>
                </a:extLst>
              </a:tr>
              <a:tr h="33820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Sex- Male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40 (55)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533028"/>
                  </a:ext>
                </a:extLst>
              </a:tr>
              <a:tr h="58157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SMM</a:t>
                      </a:r>
                    </a:p>
                    <a:p>
                      <a:r>
                        <a:rPr lang="en-US" sz="1600" dirty="0"/>
                        <a:t>MGUS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62 (87)</a:t>
                      </a:r>
                    </a:p>
                    <a:p>
                      <a:pPr algn="r"/>
                      <a:r>
                        <a:rPr lang="en-US" sz="1600" dirty="0"/>
                        <a:t>9 (13)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94006"/>
                  </a:ext>
                </a:extLst>
              </a:tr>
              <a:tr h="326466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Isotype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231092"/>
                  </a:ext>
                </a:extLst>
              </a:tr>
              <a:tr h="3263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IgG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50 (68)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129052"/>
                  </a:ext>
                </a:extLst>
              </a:tr>
              <a:tr h="3263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IgA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 (22)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449671"/>
                  </a:ext>
                </a:extLst>
              </a:tr>
              <a:tr h="3263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Light chain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 (8)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107661"/>
                  </a:ext>
                </a:extLst>
              </a:tr>
              <a:tr h="3263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IgM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 (1)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447249"/>
                  </a:ext>
                </a:extLst>
              </a:tr>
              <a:tr h="326332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Kappa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41 (56)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447947"/>
                  </a:ext>
                </a:extLst>
              </a:tr>
              <a:tr h="326332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Newly diagnosed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 (26)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357254"/>
                  </a:ext>
                </a:extLst>
              </a:tr>
              <a:tr h="368276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Months since diagnosis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0-176 [median 20]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67251"/>
                  </a:ext>
                </a:extLst>
              </a:tr>
              <a:tr h="34661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Off study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 (12)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9172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7E08CA-60DA-8B3F-1452-89E53D7B7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09558"/>
              </p:ext>
            </p:extLst>
          </p:nvPr>
        </p:nvGraphicFramePr>
        <p:xfrm>
          <a:off x="6321506" y="1065227"/>
          <a:ext cx="5030951" cy="49015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133">
                  <a:extLst>
                    <a:ext uri="{9D8B030D-6E8A-4147-A177-3AD203B41FA5}">
                      <a16:colId xmlns:a16="http://schemas.microsoft.com/office/drawing/2014/main" val="1152514167"/>
                    </a:ext>
                  </a:extLst>
                </a:gridCol>
                <a:gridCol w="2778043">
                  <a:extLst>
                    <a:ext uri="{9D8B030D-6E8A-4147-A177-3AD203B41FA5}">
                      <a16:colId xmlns:a16="http://schemas.microsoft.com/office/drawing/2014/main" val="789993066"/>
                    </a:ext>
                  </a:extLst>
                </a:gridCol>
                <a:gridCol w="1816775">
                  <a:extLst>
                    <a:ext uri="{9D8B030D-6E8A-4147-A177-3AD203B41FA5}">
                      <a16:colId xmlns:a16="http://schemas.microsoft.com/office/drawing/2014/main" val="4157286410"/>
                    </a:ext>
                  </a:extLst>
                </a:gridCol>
              </a:tblGrid>
              <a:tr h="427840">
                <a:tc gridSpan="2">
                  <a:txBody>
                    <a:bodyPr/>
                    <a:lstStyle/>
                    <a:p>
                      <a:r>
                        <a:rPr lang="en-US" sz="1600" b="1" dirty="0"/>
                        <a:t>High risk features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Number  (%)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023244"/>
                  </a:ext>
                </a:extLst>
              </a:tr>
              <a:tr h="379276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Median paraprotein at entry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17g/L [range 1-40]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761327"/>
                  </a:ext>
                </a:extLst>
              </a:tr>
              <a:tr h="406400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Median SFLC ratio at entry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7.1 [range 1.1- 455]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687833"/>
                  </a:ext>
                </a:extLst>
              </a:tr>
              <a:tr h="333828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Median bone marrow PC at entry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15% [range 5-50]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224565"/>
                  </a:ext>
                </a:extLst>
              </a:tr>
              <a:tr h="332319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Immunoparesis at entry*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51 (72)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89331"/>
                  </a:ext>
                </a:extLst>
              </a:tr>
              <a:tr h="332319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High risk CGN at entry**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 (36)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816838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+1q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 (27)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008808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t(4;14)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 (6)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410936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del17p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 (2)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59206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t(14;16)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 (2)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37953"/>
                  </a:ext>
                </a:extLst>
              </a:tr>
              <a:tr h="332319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Mayo 202020 at diagnosis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74211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 (37)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491859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 (39)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97778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 (25)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0139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441067-DFB9-661A-9FFC-F71C9104E34D}"/>
              </a:ext>
            </a:extLst>
          </p:cNvPr>
          <p:cNvCxnSpPr>
            <a:cxnSpLocks/>
          </p:cNvCxnSpPr>
          <p:nvPr/>
        </p:nvCxnSpPr>
        <p:spPr>
          <a:xfrm>
            <a:off x="140716" y="5218889"/>
            <a:ext cx="58029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FFD6EAE-53D6-0350-8569-EC8F287711CC}"/>
              </a:ext>
            </a:extLst>
          </p:cNvPr>
          <p:cNvSpPr txBox="1"/>
          <p:nvPr/>
        </p:nvSpPr>
        <p:spPr>
          <a:xfrm>
            <a:off x="2308672" y="5840937"/>
            <a:ext cx="35234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*Defined as one uninvolved Ig &lt; normal range</a:t>
            </a:r>
          </a:p>
          <a:p>
            <a:r>
              <a:rPr lang="en-US" sz="1400" dirty="0"/>
              <a:t>**Defined as per IMWG 2020:</a:t>
            </a:r>
          </a:p>
          <a:p>
            <a:r>
              <a:rPr lang="en-US" sz="1400" dirty="0"/>
              <a:t>t(4;14), t(14;16), 1q gain, del13q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E78E97-4361-51A1-24D1-3C0C21763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261"/>
            <a:ext cx="2188477" cy="8544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03AF81-4FAA-FA9B-8B6B-AA1F36551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048E3B-3F85-52C4-E018-4ECCC4EB5143}"/>
              </a:ext>
            </a:extLst>
          </p:cNvPr>
          <p:cNvGrpSpPr/>
          <p:nvPr/>
        </p:nvGrpSpPr>
        <p:grpSpPr>
          <a:xfrm>
            <a:off x="-3" y="226571"/>
            <a:ext cx="12192002" cy="827493"/>
            <a:chOff x="-2" y="556807"/>
            <a:chExt cx="4788239" cy="827493"/>
          </a:xfrm>
          <a:solidFill>
            <a:srgbClr val="489CAF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2F084E8C-4F41-F3DF-5F9B-A9A47657FA09}"/>
                </a:ext>
              </a:extLst>
            </p:cNvPr>
            <p:cNvSpPr/>
            <p:nvPr/>
          </p:nvSpPr>
          <p:spPr>
            <a:xfrm>
              <a:off x="-2" y="556807"/>
              <a:ext cx="4788239" cy="827493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6E3A044F-A3BD-95F5-8247-66D396D8266C}"/>
                </a:ext>
              </a:extLst>
            </p:cNvPr>
            <p:cNvSpPr txBox="1"/>
            <p:nvPr/>
          </p:nvSpPr>
          <p:spPr>
            <a:xfrm>
              <a:off x="665956" y="687616"/>
              <a:ext cx="3581400" cy="628377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kern="0" spc="-5" dirty="0">
                  <a:solidFill>
                    <a:srgbClr val="FFFFFF"/>
                  </a:solidFill>
                  <a:latin typeface="Franklin Gothic Book"/>
                  <a:cs typeface="Source Sans Pro Light"/>
                </a:rPr>
                <a:t>Patient Characteristics (total = 95)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Source Sans Pro Ligh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8C7D7-D7DE-6FDF-0946-5827E3185478}"/>
              </a:ext>
            </a:extLst>
          </p:cNvPr>
          <p:cNvCxnSpPr>
            <a:cxnSpLocks/>
          </p:cNvCxnSpPr>
          <p:nvPr/>
        </p:nvCxnSpPr>
        <p:spPr>
          <a:xfrm>
            <a:off x="5697671" y="1670146"/>
            <a:ext cx="58029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78179A3-9EAF-C382-7FE4-4C140A8F9B1D}"/>
              </a:ext>
            </a:extLst>
          </p:cNvPr>
          <p:cNvCxnSpPr>
            <a:cxnSpLocks/>
          </p:cNvCxnSpPr>
          <p:nvPr/>
        </p:nvCxnSpPr>
        <p:spPr>
          <a:xfrm>
            <a:off x="5697671" y="2069289"/>
            <a:ext cx="58029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362EA6-EA4B-EE84-8E7B-A33A3D8F50D1}"/>
              </a:ext>
            </a:extLst>
          </p:cNvPr>
          <p:cNvCxnSpPr>
            <a:cxnSpLocks/>
          </p:cNvCxnSpPr>
          <p:nvPr/>
        </p:nvCxnSpPr>
        <p:spPr>
          <a:xfrm>
            <a:off x="5697671" y="2497460"/>
            <a:ext cx="58029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C7EA1B-EF4D-47B4-A63C-C8210ED12A9F}"/>
              </a:ext>
            </a:extLst>
          </p:cNvPr>
          <p:cNvSpPr txBox="1"/>
          <p:nvPr/>
        </p:nvSpPr>
        <p:spPr>
          <a:xfrm>
            <a:off x="6782565" y="6458583"/>
            <a:ext cx="360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all data available for all patients </a:t>
            </a:r>
          </a:p>
        </p:txBody>
      </p:sp>
    </p:spTree>
    <p:extLst>
      <p:ext uri="{BB962C8B-B14F-4D97-AF65-F5344CB8AC3E}">
        <p14:creationId xmlns:p14="http://schemas.microsoft.com/office/powerpoint/2010/main" val="234544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pie chart&#10;&#10;Description automatically generated">
            <a:extLst>
              <a:ext uri="{FF2B5EF4-FFF2-40B4-BE49-F238E27FC236}">
                <a16:creationId xmlns:a16="http://schemas.microsoft.com/office/drawing/2014/main" id="{0AD3F4C3-6182-CC47-D372-C857283DE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083" y="1326755"/>
            <a:ext cx="3594100" cy="5219700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AB6C76E8-DEDD-8B2F-2E37-159D03BE7F9D}"/>
              </a:ext>
            </a:extLst>
          </p:cNvPr>
          <p:cNvSpPr/>
          <p:nvPr/>
        </p:nvSpPr>
        <p:spPr>
          <a:xfrm>
            <a:off x="-3" y="226571"/>
            <a:ext cx="12192002" cy="953590"/>
          </a:xfrm>
          <a:prstGeom prst="rect">
            <a:avLst/>
          </a:prstGeom>
          <a:solidFill>
            <a:srgbClr val="489CA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88F5B7CD-6BB8-3F23-4E86-BE1E9024F328}"/>
              </a:ext>
            </a:extLst>
          </p:cNvPr>
          <p:cNvSpPr txBox="1"/>
          <p:nvPr/>
        </p:nvSpPr>
        <p:spPr>
          <a:xfrm>
            <a:off x="440267" y="229493"/>
            <a:ext cx="11125199" cy="936154"/>
          </a:xfrm>
          <a:prstGeom prst="rect">
            <a:avLst/>
          </a:prstGeom>
          <a:solidFill>
            <a:srgbClr val="489CA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kern="0" spc="-5" dirty="0">
                <a:solidFill>
                  <a:srgbClr val="FFFFFF"/>
                </a:solidFill>
                <a:latin typeface="Franklin Gothic Book"/>
                <a:cs typeface="Source Sans Pro Light"/>
              </a:rPr>
              <a:t>Our SMM patients had an expected distribution across risk scores with variation across different scoring systems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cs typeface="Source Sans Pro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CB5CA-4C7B-11C3-0A72-CD65483C5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0" y="5993029"/>
            <a:ext cx="2188477" cy="854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87F600-257E-F569-7850-CD1BD78A4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591" y="6290740"/>
            <a:ext cx="1698084" cy="511431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F6CA0B31-48CC-BA54-30BA-31D6CD205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46152"/>
              </p:ext>
            </p:extLst>
          </p:nvPr>
        </p:nvGraphicFramePr>
        <p:xfrm>
          <a:off x="440267" y="2423460"/>
          <a:ext cx="5977467" cy="207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933">
                  <a:extLst>
                    <a:ext uri="{9D8B030D-6E8A-4147-A177-3AD203B41FA5}">
                      <a16:colId xmlns:a16="http://schemas.microsoft.com/office/drawing/2014/main" val="1152514167"/>
                    </a:ext>
                  </a:extLst>
                </a:gridCol>
                <a:gridCol w="1270001">
                  <a:extLst>
                    <a:ext uri="{9D8B030D-6E8A-4147-A177-3AD203B41FA5}">
                      <a16:colId xmlns:a16="http://schemas.microsoft.com/office/drawing/2014/main" val="4157286410"/>
                    </a:ext>
                  </a:extLst>
                </a:gridCol>
                <a:gridCol w="1732879">
                  <a:extLst>
                    <a:ext uri="{9D8B030D-6E8A-4147-A177-3AD203B41FA5}">
                      <a16:colId xmlns:a16="http://schemas.microsoft.com/office/drawing/2014/main" val="1035099254"/>
                    </a:ext>
                  </a:extLst>
                </a:gridCol>
                <a:gridCol w="1433654">
                  <a:extLst>
                    <a:ext uri="{9D8B030D-6E8A-4147-A177-3AD203B41FA5}">
                      <a16:colId xmlns:a16="http://schemas.microsoft.com/office/drawing/2014/main" val="3057995327"/>
                    </a:ext>
                  </a:extLst>
                </a:gridCol>
              </a:tblGrid>
              <a:tr h="332912">
                <a:tc>
                  <a:txBody>
                    <a:bodyPr/>
                    <a:lstStyle/>
                    <a:p>
                      <a:r>
                        <a:rPr lang="en-US" sz="1600" b="1" dirty="0"/>
                        <a:t>Risk score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Mayo 20/20/20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IMWG (including CGN)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IMWG individualised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023244"/>
                  </a:ext>
                </a:extLst>
              </a:tr>
              <a:tr h="366877">
                <a:tc>
                  <a:txBody>
                    <a:bodyPr/>
                    <a:lstStyle/>
                    <a:p>
                      <a:r>
                        <a:rPr lang="en-US" sz="1800" dirty="0"/>
                        <a:t>Low risk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19 (37%)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 (19%)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18 (42%)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14501"/>
                  </a:ext>
                </a:extLst>
              </a:tr>
              <a:tr h="394523">
                <a:tc>
                  <a:txBody>
                    <a:bodyPr/>
                    <a:lstStyle/>
                    <a:p>
                      <a:r>
                        <a:rPr lang="en-US" sz="1800" dirty="0"/>
                        <a:t>Low- int risk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15 (42%)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16 (37%)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533028"/>
                  </a:ext>
                </a:extLst>
              </a:tr>
              <a:tr h="334267">
                <a:tc>
                  <a:txBody>
                    <a:bodyPr/>
                    <a:lstStyle/>
                    <a:p>
                      <a:r>
                        <a:rPr lang="en-US" sz="1800" dirty="0"/>
                        <a:t>Int risk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 (41%)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 (28%)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 (14%)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94006"/>
                  </a:ext>
                </a:extLst>
              </a:tr>
              <a:tr h="334267">
                <a:tc>
                  <a:txBody>
                    <a:bodyPr/>
                    <a:lstStyle/>
                    <a:p>
                      <a:r>
                        <a:rPr lang="en-US" sz="1800" dirty="0"/>
                        <a:t>High risk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 (22%)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 (11%)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 (7%)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8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26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1557</Words>
  <Application>Microsoft Macintosh PowerPoint</Application>
  <PresentationFormat>Widescreen</PresentationFormat>
  <Paragraphs>256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Office Theme</vt:lpstr>
      <vt:lpstr>Characterising risk and biology Of Smouldering Myeloma for early detection Of Symptomatic myeloma: COSMOS, a prospective observational study in smouldering myeloma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Characterising risk and biology Of Smouldering Myeloma for early detection Of Symptomatic myeloma: COSMOS, a prospective observational study in smouldering myeloma</dc:title>
  <dc:creator>Louise Ainley</dc:creator>
  <cp:lastModifiedBy>Louise Ainley</cp:lastModifiedBy>
  <cp:revision>183</cp:revision>
  <dcterms:created xsi:type="dcterms:W3CDTF">2022-07-25T15:42:13Z</dcterms:created>
  <dcterms:modified xsi:type="dcterms:W3CDTF">2022-08-22T09:14:10Z</dcterms:modified>
</cp:coreProperties>
</file>